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94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95" r:id="rId33"/>
    <p:sldId id="288" r:id="rId34"/>
    <p:sldId id="289" r:id="rId35"/>
    <p:sldId id="290" r:id="rId36"/>
    <p:sldId id="291" r:id="rId37"/>
    <p:sldId id="292" r:id="rId38"/>
    <p:sldId id="293" r:id="rId39"/>
  </p:sldIdLst>
  <p:sldSz cx="12192000" cy="6858000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Helvetica Neue" panose="020B0604020202020204" charset="0"/>
      <p:regular r:id="rId45"/>
      <p:bold r:id="rId46"/>
      <p:italic r:id="rId47"/>
      <p:boldItalic r:id="rId48"/>
    </p:embeddedFont>
    <p:embeddedFont>
      <p:font typeface="Montserrat" panose="020B0604020202020204" charset="0"/>
      <p:regular r:id="rId49"/>
      <p:bold r:id="rId50"/>
      <p:italic r:id="rId51"/>
      <p:boldItalic r:id="rId52"/>
    </p:embeddedFont>
    <p:embeddedFont>
      <p:font typeface="Trebuchet MS" panose="020B0603020202020204" pitchFamily="3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364" autoAdjust="0"/>
  </p:normalViewPr>
  <p:slideViewPr>
    <p:cSldViewPr snapToGrid="0">
      <p:cViewPr varScale="1">
        <p:scale>
          <a:sx n="73" d="100"/>
          <a:sy n="73" d="100"/>
        </p:scale>
        <p:origin x="59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815a045517_2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815a045517_2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815a045517_2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815a045517_2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97054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815a045517_2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815a045517_2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815a0455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815a04551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815a045517_2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815a045517_2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35196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1d446f317c989fa4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1d446f317c989fa4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815a04551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815a04551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815a045517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815a045517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815a045517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815a045517_2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815a045517_2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815a045517_2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815a045517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815a045517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2192786" cy="59436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45" y="127508"/>
            <a:ext cx="4781957" cy="7438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283388" cy="828339"/>
          </a:xfrm>
          <a:prstGeom prst="rect">
            <a:avLst/>
          </a:prstGeom>
        </p:spPr>
      </p:pic>
      <p:sp>
        <p:nvSpPr>
          <p:cNvPr id="3" name="CuadroTexto 2"/>
          <p:cNvSpPr txBox="1"/>
          <p:nvPr userDrawn="1"/>
        </p:nvSpPr>
        <p:spPr>
          <a:xfrm>
            <a:off x="8473684" y="54407"/>
            <a:ext cx="255871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>
                <a:solidFill>
                  <a:srgbClr val="990033"/>
                </a:solidFill>
                <a:latin typeface="Montserrat SemiBold" panose="00000700000000000000" pitchFamily="2" charset="0"/>
              </a:rPr>
              <a:t>Estudio de Empleabilidad</a:t>
            </a:r>
          </a:p>
          <a:p>
            <a:r>
              <a:rPr lang="es-MX" sz="1200" dirty="0">
                <a:solidFill>
                  <a:srgbClr val="990033"/>
                </a:solidFill>
                <a:latin typeface="Montserrat SemiBold" panose="00000700000000000000" pitchFamily="2" charset="0"/>
              </a:rPr>
              <a:t>Dirección Corporativa de </a:t>
            </a:r>
          </a:p>
          <a:p>
            <a:r>
              <a:rPr lang="es-MX" sz="1200" dirty="0">
                <a:solidFill>
                  <a:srgbClr val="990033"/>
                </a:solidFill>
                <a:latin typeface="Montserrat SemiBold" panose="00000700000000000000" pitchFamily="2" charset="0"/>
              </a:rPr>
              <a:t>Tecnologías Aplicadas</a:t>
            </a:r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11724552" y="93927"/>
            <a:ext cx="0" cy="685496"/>
          </a:xfrm>
          <a:prstGeom prst="line">
            <a:avLst/>
          </a:prstGeom>
          <a:ln w="28575">
            <a:solidFill>
              <a:srgbClr val="C8AD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87" y="61289"/>
            <a:ext cx="4792714" cy="74553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071"/>
            <a:ext cx="12192000" cy="6064929"/>
          </a:xfrm>
          <a:prstGeom prst="rect">
            <a:avLst/>
          </a:prstGeom>
        </p:spPr>
      </p:pic>
      <p:sp>
        <p:nvSpPr>
          <p:cNvPr id="7" name="Rectángulo 6"/>
          <p:cNvSpPr/>
          <p:nvPr userDrawn="1"/>
        </p:nvSpPr>
        <p:spPr>
          <a:xfrm>
            <a:off x="8473684" y="54407"/>
            <a:ext cx="2878900" cy="67710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adroTexto 7"/>
          <p:cNvSpPr txBox="1"/>
          <p:nvPr userDrawn="1"/>
        </p:nvSpPr>
        <p:spPr>
          <a:xfrm>
            <a:off x="8561745" y="134925"/>
            <a:ext cx="2884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solidFill>
                  <a:srgbClr val="9D2449"/>
                </a:solidFill>
                <a:latin typeface="Montserrat" panose="02000505000000020004" pitchFamily="2" charset="0"/>
              </a:rPr>
              <a:t>La Nueva Escuela Técnica Mexicana (NET-M)</a:t>
            </a:r>
            <a:endParaRPr lang="en-US" sz="1400" dirty="0">
              <a:solidFill>
                <a:srgbClr val="9D2449"/>
              </a:solidFill>
              <a:latin typeface="Montserrat" panose="02000505000000020004" pitchFamily="2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y objetos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283388" cy="828339"/>
          </a:xfrm>
          <a:prstGeom prst="rect">
            <a:avLst/>
          </a:prstGeom>
        </p:spPr>
      </p:pic>
      <p:sp>
        <p:nvSpPr>
          <p:cNvPr id="8" name="CuadroTexto 7"/>
          <p:cNvSpPr txBox="1"/>
          <p:nvPr userDrawn="1"/>
        </p:nvSpPr>
        <p:spPr>
          <a:xfrm>
            <a:off x="8473684" y="54407"/>
            <a:ext cx="255871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>
                <a:solidFill>
                  <a:srgbClr val="990033"/>
                </a:solidFill>
                <a:latin typeface="Montserrat SemiBold" panose="00000700000000000000" pitchFamily="2" charset="0"/>
              </a:rPr>
              <a:t>Estudio de Empleabilidad</a:t>
            </a:r>
          </a:p>
          <a:p>
            <a:r>
              <a:rPr lang="es-MX" sz="1200" dirty="0">
                <a:solidFill>
                  <a:srgbClr val="990033"/>
                </a:solidFill>
                <a:latin typeface="Montserrat SemiBold" panose="00000700000000000000" pitchFamily="2" charset="0"/>
              </a:rPr>
              <a:t>Dirección Corporativa de </a:t>
            </a:r>
          </a:p>
          <a:p>
            <a:r>
              <a:rPr lang="es-MX" sz="1200" dirty="0">
                <a:solidFill>
                  <a:srgbClr val="990033"/>
                </a:solidFill>
                <a:latin typeface="Montserrat SemiBold" panose="00000700000000000000" pitchFamily="2" charset="0"/>
              </a:rPr>
              <a:t>Tecnologías Aplicadas</a:t>
            </a:r>
          </a:p>
        </p:txBody>
      </p:sp>
      <p:cxnSp>
        <p:nvCxnSpPr>
          <p:cNvPr id="9" name="Conector recto 8"/>
          <p:cNvCxnSpPr/>
          <p:nvPr userDrawn="1"/>
        </p:nvCxnSpPr>
        <p:spPr>
          <a:xfrm>
            <a:off x="11724552" y="93927"/>
            <a:ext cx="0" cy="685496"/>
          </a:xfrm>
          <a:prstGeom prst="line">
            <a:avLst/>
          </a:prstGeom>
          <a:ln w="28575">
            <a:solidFill>
              <a:srgbClr val="C8AD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87" y="61289"/>
            <a:ext cx="4792714" cy="74553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071"/>
            <a:ext cx="12192000" cy="6064929"/>
          </a:xfrm>
          <a:prstGeom prst="rect">
            <a:avLst/>
          </a:prstGeom>
        </p:spPr>
      </p:pic>
      <p:sp>
        <p:nvSpPr>
          <p:cNvPr id="12" name="Rectángulo 11"/>
          <p:cNvSpPr/>
          <p:nvPr userDrawn="1"/>
        </p:nvSpPr>
        <p:spPr>
          <a:xfrm>
            <a:off x="8473684" y="54407"/>
            <a:ext cx="2878900" cy="67710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adroTexto 12"/>
          <p:cNvSpPr txBox="1"/>
          <p:nvPr userDrawn="1"/>
        </p:nvSpPr>
        <p:spPr>
          <a:xfrm>
            <a:off x="8561745" y="134925"/>
            <a:ext cx="2884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solidFill>
                  <a:srgbClr val="9D2449"/>
                </a:solidFill>
                <a:latin typeface="Montserrat" panose="02000505000000020004" pitchFamily="2" charset="0"/>
              </a:rPr>
              <a:t>La Nueva Escuela Técnica Mexicana (NET-M)</a:t>
            </a:r>
            <a:endParaRPr lang="en-US" sz="1400" dirty="0">
              <a:solidFill>
                <a:srgbClr val="9D2449"/>
              </a:solidFill>
              <a:latin typeface="Montserrat" panose="02000505000000020004" pitchFamily="2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preserve="1">
  <p:cSld name="1_Diapositiva de títul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283388" cy="828339"/>
          </a:xfrm>
          <a:prstGeom prst="rect">
            <a:avLst/>
          </a:prstGeom>
        </p:spPr>
      </p:pic>
      <p:sp>
        <p:nvSpPr>
          <p:cNvPr id="3" name="CuadroTexto 2"/>
          <p:cNvSpPr txBox="1"/>
          <p:nvPr userDrawn="1"/>
        </p:nvSpPr>
        <p:spPr>
          <a:xfrm>
            <a:off x="8473684" y="54407"/>
            <a:ext cx="255871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>
                <a:solidFill>
                  <a:srgbClr val="990033"/>
                </a:solidFill>
                <a:latin typeface="Montserrat SemiBold" panose="00000700000000000000" pitchFamily="2" charset="0"/>
              </a:rPr>
              <a:t>Estudio de Empleabilidad</a:t>
            </a:r>
          </a:p>
          <a:p>
            <a:r>
              <a:rPr lang="es-MX" sz="1200" dirty="0">
                <a:solidFill>
                  <a:srgbClr val="990033"/>
                </a:solidFill>
                <a:latin typeface="Montserrat SemiBold" panose="00000700000000000000" pitchFamily="2" charset="0"/>
              </a:rPr>
              <a:t>Dirección Corporativa de </a:t>
            </a:r>
          </a:p>
          <a:p>
            <a:r>
              <a:rPr lang="es-MX" sz="1200" dirty="0">
                <a:solidFill>
                  <a:srgbClr val="990033"/>
                </a:solidFill>
                <a:latin typeface="Montserrat SemiBold" panose="00000700000000000000" pitchFamily="2" charset="0"/>
              </a:rPr>
              <a:t>Tecnologías Aplicadas</a:t>
            </a:r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11724552" y="93927"/>
            <a:ext cx="0" cy="685496"/>
          </a:xfrm>
          <a:prstGeom prst="line">
            <a:avLst/>
          </a:prstGeom>
          <a:ln w="28575">
            <a:solidFill>
              <a:srgbClr val="C8AD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87" y="61289"/>
            <a:ext cx="4792714" cy="74553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071"/>
            <a:ext cx="12192000" cy="6064929"/>
          </a:xfrm>
          <a:prstGeom prst="rect">
            <a:avLst/>
          </a:prstGeom>
        </p:spPr>
      </p:pic>
      <p:sp>
        <p:nvSpPr>
          <p:cNvPr id="7" name="Rectángulo 6"/>
          <p:cNvSpPr/>
          <p:nvPr userDrawn="1"/>
        </p:nvSpPr>
        <p:spPr>
          <a:xfrm>
            <a:off x="8473684" y="54407"/>
            <a:ext cx="2878900" cy="67710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adroTexto 7"/>
          <p:cNvSpPr txBox="1"/>
          <p:nvPr userDrawn="1"/>
        </p:nvSpPr>
        <p:spPr>
          <a:xfrm>
            <a:off x="8561745" y="134925"/>
            <a:ext cx="2884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solidFill>
                  <a:srgbClr val="9D2449"/>
                </a:solidFill>
                <a:latin typeface="Montserrat" panose="02000505000000020004" pitchFamily="2" charset="0"/>
              </a:rPr>
              <a:t>La Nueva Escuela Técnica Mexicana (NET-M)</a:t>
            </a:r>
            <a:endParaRPr lang="en-US" sz="1400" dirty="0">
              <a:solidFill>
                <a:srgbClr val="9D2449"/>
              </a:solidFill>
              <a:latin typeface="Montserrat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608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071"/>
            <a:ext cx="12192000" cy="606492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283388" cy="828339"/>
          </a:xfrm>
          <a:prstGeom prst="rect">
            <a:avLst/>
          </a:prstGeom>
        </p:spPr>
      </p:pic>
      <p:sp>
        <p:nvSpPr>
          <p:cNvPr id="7" name="CuadroTexto 6"/>
          <p:cNvSpPr txBox="1"/>
          <p:nvPr userDrawn="1"/>
        </p:nvSpPr>
        <p:spPr>
          <a:xfrm>
            <a:off x="8473684" y="54407"/>
            <a:ext cx="255871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>
                <a:solidFill>
                  <a:srgbClr val="990033"/>
                </a:solidFill>
                <a:latin typeface="Montserrat SemiBold" panose="00000700000000000000" pitchFamily="2" charset="0"/>
              </a:rPr>
              <a:t>Estudio de Empleabilidad</a:t>
            </a:r>
          </a:p>
          <a:p>
            <a:r>
              <a:rPr lang="es-MX" sz="1200" dirty="0">
                <a:solidFill>
                  <a:srgbClr val="990033"/>
                </a:solidFill>
                <a:latin typeface="Montserrat SemiBold" panose="00000700000000000000" pitchFamily="2" charset="0"/>
              </a:rPr>
              <a:t>Dirección Corporativa de </a:t>
            </a:r>
          </a:p>
          <a:p>
            <a:r>
              <a:rPr lang="es-MX" sz="1200" dirty="0">
                <a:solidFill>
                  <a:srgbClr val="990033"/>
                </a:solidFill>
                <a:latin typeface="Montserrat SemiBold" panose="00000700000000000000" pitchFamily="2" charset="0"/>
              </a:rPr>
              <a:t>Tecnologías Aplicadas</a:t>
            </a:r>
          </a:p>
        </p:txBody>
      </p:sp>
      <p:cxnSp>
        <p:nvCxnSpPr>
          <p:cNvPr id="8" name="Conector recto 7"/>
          <p:cNvCxnSpPr/>
          <p:nvPr userDrawn="1"/>
        </p:nvCxnSpPr>
        <p:spPr>
          <a:xfrm>
            <a:off x="11724552" y="93927"/>
            <a:ext cx="0" cy="685496"/>
          </a:xfrm>
          <a:prstGeom prst="line">
            <a:avLst/>
          </a:prstGeom>
          <a:ln w="28575">
            <a:solidFill>
              <a:srgbClr val="C8AD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87" y="61289"/>
            <a:ext cx="4792714" cy="745534"/>
          </a:xfrm>
          <a:prstGeom prst="rect">
            <a:avLst/>
          </a:prstGeom>
        </p:spPr>
      </p:pic>
      <p:sp>
        <p:nvSpPr>
          <p:cNvPr id="11" name="Rectángulo 10"/>
          <p:cNvSpPr/>
          <p:nvPr userDrawn="1"/>
        </p:nvSpPr>
        <p:spPr>
          <a:xfrm>
            <a:off x="8473684" y="54407"/>
            <a:ext cx="2878900" cy="67710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adroTexto 11"/>
          <p:cNvSpPr txBox="1"/>
          <p:nvPr userDrawn="1"/>
        </p:nvSpPr>
        <p:spPr>
          <a:xfrm>
            <a:off x="8561745" y="134925"/>
            <a:ext cx="2884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solidFill>
                  <a:srgbClr val="9D2449"/>
                </a:solidFill>
                <a:latin typeface="Montserrat" panose="02000505000000020004" pitchFamily="2" charset="0"/>
              </a:rPr>
              <a:t>La Nueva Escuela Técnica Mexicana (NET-M)</a:t>
            </a:r>
            <a:endParaRPr lang="en-US" sz="1400" dirty="0">
              <a:solidFill>
                <a:srgbClr val="9D2449"/>
              </a:solidFill>
              <a:latin typeface="Montserrat" panose="02000505000000020004" pitchFamily="2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61" r:id="rId4"/>
    <p:sldLayoutId id="214748365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44.jpg"/><Relationship Id="rId5" Type="http://schemas.openxmlformats.org/officeDocument/2006/relationships/image" Target="../media/image34.png"/><Relationship Id="rId10" Type="http://schemas.openxmlformats.org/officeDocument/2006/relationships/image" Target="../media/image43.jpeg"/><Relationship Id="rId4" Type="http://schemas.openxmlformats.org/officeDocument/2006/relationships/image" Target="../media/image2.png"/><Relationship Id="rId9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jpg"/><Relationship Id="rId4" Type="http://schemas.openxmlformats.org/officeDocument/2006/relationships/image" Target="../media/image44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jp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jpg"/><Relationship Id="rId4" Type="http://schemas.openxmlformats.org/officeDocument/2006/relationships/image" Target="../media/image56.jpg"/><Relationship Id="rId9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2913449"/>
            <a:ext cx="5256322" cy="1839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uadroTexto 2"/>
          <p:cNvSpPr txBox="1"/>
          <p:nvPr/>
        </p:nvSpPr>
        <p:spPr>
          <a:xfrm>
            <a:off x="332275" y="2737950"/>
            <a:ext cx="46048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600" b="1" dirty="0" smtClean="0">
                <a:solidFill>
                  <a:srgbClr val="006B54"/>
                </a:solidFill>
                <a:latin typeface="Montserrat" panose="00000500000000000000" pitchFamily="2" charset="0"/>
              </a:rPr>
              <a:t>NET</a:t>
            </a:r>
            <a:r>
              <a:rPr lang="es-ES" sz="9600" b="1" dirty="0" smtClean="0">
                <a:solidFill>
                  <a:srgbClr val="C00000"/>
                </a:solidFill>
                <a:latin typeface="Montserrat" panose="00000500000000000000" pitchFamily="2" charset="0"/>
              </a:rPr>
              <a:t>-</a:t>
            </a:r>
            <a:r>
              <a:rPr lang="es-ES" sz="9600" b="1" dirty="0" smtClean="0">
                <a:solidFill>
                  <a:srgbClr val="006B54"/>
                </a:solidFill>
                <a:latin typeface="Montserrat" panose="00000500000000000000" pitchFamily="2" charset="0"/>
              </a:rPr>
              <a:t>M</a:t>
            </a:r>
            <a:endParaRPr lang="en-US" sz="9600" b="1" dirty="0">
              <a:solidFill>
                <a:srgbClr val="006B54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4038" y="4122944"/>
            <a:ext cx="5023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LA NUEVA ESCUELA </a:t>
            </a:r>
            <a:r>
              <a:rPr lang="es-ES" sz="1800" b="1" dirty="0" smtClean="0">
                <a:solidFill>
                  <a:srgbClr val="C00000"/>
                </a:solidFill>
                <a:latin typeface="Montserrat" panose="00000500000000000000" pitchFamily="2" charset="0"/>
              </a:rPr>
              <a:t>TÉCNICA MEXICANA</a:t>
            </a:r>
            <a:endParaRPr lang="en-US" sz="1800" b="1" dirty="0">
              <a:solidFill>
                <a:srgbClr val="C00000"/>
              </a:solidFill>
              <a:latin typeface="Montserrat" panose="00000500000000000000" pitchFamily="2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448653" y="5229437"/>
            <a:ext cx="5023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Puebla, Marzo 2020.</a:t>
            </a:r>
            <a:endParaRPr lang="en-US" sz="16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18" name="Picture 4" descr="Resultado de imagen para alumnos conal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593" y="1939810"/>
            <a:ext cx="2969354" cy="1732716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0" name="Picture 6" descr="Resultado de imagen para alumnos conale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724" y="2913449"/>
            <a:ext cx="2521532" cy="151815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1" name="Picture 2" descr="Resultado de imagen para conalep internaciona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7"/>
          <a:stretch/>
        </p:blipFill>
        <p:spPr bwMode="auto">
          <a:xfrm>
            <a:off x="9152934" y="434297"/>
            <a:ext cx="2600182" cy="1637358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2" name="Picture 2" descr="Resultado de imagen para alumnos conale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980" y="5229437"/>
            <a:ext cx="2907020" cy="1628563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xtLst/>
        </p:spPr>
      </p:pic>
      <p:pic>
        <p:nvPicPr>
          <p:cNvPr id="23" name="Picture 8" descr="Resultado de imagen para conalep ibiz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925" y="4287118"/>
            <a:ext cx="2900568" cy="1579198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4" name="Picture 4" descr="Resultado de imagen para alumnos conal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593" y="1939810"/>
            <a:ext cx="2969354" cy="173271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Resultado de imagen para alumnos conale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724" y="2913449"/>
            <a:ext cx="2521532" cy="1518155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Resultado de imagen para conalep internaciona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7"/>
          <a:stretch/>
        </p:blipFill>
        <p:spPr bwMode="auto">
          <a:xfrm>
            <a:off x="9152934" y="434297"/>
            <a:ext cx="2600182" cy="1637358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Resultado de imagen para alumnos conale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980" y="5229437"/>
            <a:ext cx="2907020" cy="162856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Resultado de imagen para conalep ibiz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925" y="4287118"/>
            <a:ext cx="2900568" cy="1579198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7;p23"/>
          <p:cNvSpPr txBox="1"/>
          <p:nvPr/>
        </p:nvSpPr>
        <p:spPr>
          <a:xfrm>
            <a:off x="912023" y="1702251"/>
            <a:ext cx="2665412" cy="307975"/>
          </a:xfrm>
          <a:prstGeom prst="rect">
            <a:avLst/>
          </a:prstGeom>
          <a:solidFill>
            <a:srgbClr val="C00000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El cambio como </a:t>
            </a:r>
            <a:r>
              <a:rPr lang="es-MX" sz="14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Proceso: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5" name="Google Shape;148;p23"/>
          <p:cNvSpPr txBox="1"/>
          <p:nvPr/>
        </p:nvSpPr>
        <p:spPr>
          <a:xfrm>
            <a:off x="1343698" y="1917519"/>
            <a:ext cx="45372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MX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Fines </a:t>
            </a:r>
            <a:r>
              <a:rPr lang="es-MX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 propósitos educativos</a:t>
            </a:r>
            <a:endParaRPr dirty="0"/>
          </a:p>
          <a:p>
            <a:pPr marL="0" marR="0" lvl="0" indent="0" algn="just" rtl="0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MX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        Formación y Desarrollo Profesional</a:t>
            </a:r>
            <a:endParaRPr dirty="0"/>
          </a:p>
        </p:txBody>
      </p:sp>
      <p:sp>
        <p:nvSpPr>
          <p:cNvPr id="6" name="Google Shape;149;p23"/>
          <p:cNvSpPr txBox="1"/>
          <p:nvPr/>
        </p:nvSpPr>
        <p:spPr>
          <a:xfrm>
            <a:off x="1559723" y="4869314"/>
            <a:ext cx="3529012" cy="523875"/>
          </a:xfrm>
          <a:prstGeom prst="rect">
            <a:avLst/>
          </a:prstGeom>
          <a:solidFill>
            <a:srgbClr val="C00000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Atención focalizada a la Retención y Continuidad de Trayectorias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7" name="Google Shape;150;p23"/>
          <p:cNvSpPr txBox="1"/>
          <p:nvPr/>
        </p:nvSpPr>
        <p:spPr>
          <a:xfrm>
            <a:off x="1453487" y="5286014"/>
            <a:ext cx="4464000" cy="1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MX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Verificación y Alineación PDI/Programas/Acciones</a:t>
            </a:r>
            <a:endParaRPr dirty="0"/>
          </a:p>
          <a:p>
            <a:pPr marL="0" marR="0" lvl="0" indent="0" algn="l" rtl="0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MX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Alineación PDP/Acciones</a:t>
            </a:r>
            <a:endParaRPr dirty="0"/>
          </a:p>
        </p:txBody>
      </p:sp>
      <p:sp>
        <p:nvSpPr>
          <p:cNvPr id="8" name="Google Shape;151;p23"/>
          <p:cNvSpPr/>
          <p:nvPr/>
        </p:nvSpPr>
        <p:spPr>
          <a:xfrm>
            <a:off x="5880898" y="5689185"/>
            <a:ext cx="576262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52;p23"/>
          <p:cNvSpPr/>
          <p:nvPr/>
        </p:nvSpPr>
        <p:spPr>
          <a:xfrm>
            <a:off x="5880898" y="6409910"/>
            <a:ext cx="576262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53;p23"/>
          <p:cNvSpPr txBox="1"/>
          <p:nvPr/>
        </p:nvSpPr>
        <p:spPr>
          <a:xfrm>
            <a:off x="6673060" y="5518600"/>
            <a:ext cx="2520950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MX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Seguimiento de </a:t>
            </a:r>
            <a:r>
              <a:rPr lang="es-MX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metas         </a:t>
            </a:r>
            <a:r>
              <a:rPr lang="es-MX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Tablero de control       </a:t>
            </a:r>
            <a:endParaRPr dirty="0"/>
          </a:p>
        </p:txBody>
      </p:sp>
      <p:sp>
        <p:nvSpPr>
          <p:cNvPr id="11" name="Google Shape;154;p23"/>
          <p:cNvSpPr txBox="1"/>
          <p:nvPr/>
        </p:nvSpPr>
        <p:spPr>
          <a:xfrm>
            <a:off x="6673060" y="6310764"/>
            <a:ext cx="2520950" cy="33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MX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Convenios de desempeño</a:t>
            </a:r>
            <a:endParaRPr/>
          </a:p>
        </p:txBody>
      </p:sp>
      <p:sp>
        <p:nvSpPr>
          <p:cNvPr id="12" name="Google Shape;155;p23"/>
          <p:cNvSpPr/>
          <p:nvPr/>
        </p:nvSpPr>
        <p:spPr>
          <a:xfrm>
            <a:off x="5809461" y="2250660"/>
            <a:ext cx="576263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56;p23"/>
          <p:cNvSpPr/>
          <p:nvPr/>
        </p:nvSpPr>
        <p:spPr>
          <a:xfrm>
            <a:off x="5809461" y="3042823"/>
            <a:ext cx="576263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57;p23"/>
          <p:cNvSpPr/>
          <p:nvPr/>
        </p:nvSpPr>
        <p:spPr>
          <a:xfrm>
            <a:off x="5809461" y="4177885"/>
            <a:ext cx="576263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8;p23"/>
          <p:cNvSpPr txBox="1"/>
          <p:nvPr/>
        </p:nvSpPr>
        <p:spPr>
          <a:xfrm>
            <a:off x="6817523" y="2007050"/>
            <a:ext cx="2303462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MX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Ajuste curricular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MX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Contenidos y prácticas</a:t>
            </a:r>
            <a:endParaRPr/>
          </a:p>
        </p:txBody>
      </p:sp>
      <p:sp>
        <p:nvSpPr>
          <p:cNvPr id="16" name="Google Shape;159;p23"/>
          <p:cNvSpPr/>
          <p:nvPr/>
        </p:nvSpPr>
        <p:spPr>
          <a:xfrm>
            <a:off x="6528599" y="1862589"/>
            <a:ext cx="288925" cy="865187"/>
          </a:xfrm>
          <a:prstGeom prst="leftBrace">
            <a:avLst>
              <a:gd name="adj1" fmla="val 8333"/>
              <a:gd name="adj2" fmla="val 50000"/>
            </a:avLst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60;p23"/>
          <p:cNvSpPr txBox="1"/>
          <p:nvPr/>
        </p:nvSpPr>
        <p:spPr>
          <a:xfrm>
            <a:off x="6817523" y="2916509"/>
            <a:ext cx="376339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MX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Programas de Capacitación Académica y Gestión Escolar</a:t>
            </a:r>
            <a:endParaRPr/>
          </a:p>
        </p:txBody>
      </p:sp>
      <p:sp>
        <p:nvSpPr>
          <p:cNvPr id="18" name="Google Shape;161;p23"/>
          <p:cNvSpPr txBox="1"/>
          <p:nvPr/>
        </p:nvSpPr>
        <p:spPr>
          <a:xfrm>
            <a:off x="6817523" y="3807702"/>
            <a:ext cx="340713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MX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Formación de directivos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MX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Estructura y organización escolar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MX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 de Desarrollo Institucional (PDI)</a:t>
            </a:r>
            <a:endParaRPr/>
          </a:p>
        </p:txBody>
      </p:sp>
      <p:sp>
        <p:nvSpPr>
          <p:cNvPr id="19" name="Google Shape;162;p23"/>
          <p:cNvSpPr/>
          <p:nvPr/>
        </p:nvSpPr>
        <p:spPr>
          <a:xfrm>
            <a:off x="6528599" y="2853189"/>
            <a:ext cx="288925" cy="649287"/>
          </a:xfrm>
          <a:prstGeom prst="leftBrace">
            <a:avLst>
              <a:gd name="adj1" fmla="val 8333"/>
              <a:gd name="adj2" fmla="val 50000"/>
            </a:avLst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63;p23"/>
          <p:cNvSpPr/>
          <p:nvPr/>
        </p:nvSpPr>
        <p:spPr>
          <a:xfrm>
            <a:off x="6528599" y="3645351"/>
            <a:ext cx="288925" cy="1223963"/>
          </a:xfrm>
          <a:prstGeom prst="leftBrace">
            <a:avLst>
              <a:gd name="adj1" fmla="val 8333"/>
              <a:gd name="adj2" fmla="val 50000"/>
            </a:avLst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64;p23"/>
          <p:cNvSpPr txBox="1"/>
          <p:nvPr/>
        </p:nvSpPr>
        <p:spPr>
          <a:xfrm rot="-5400000">
            <a:off x="-120645" y="2971457"/>
            <a:ext cx="1439862" cy="339725"/>
          </a:xfrm>
          <a:prstGeom prst="rect">
            <a:avLst/>
          </a:prstGeom>
          <a:solidFill>
            <a:srgbClr val="C00000"/>
          </a:solidFill>
          <a:ln w="19050" cap="flat" cmpd="sng">
            <a:solidFill>
              <a:srgbClr val="0066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MX" sz="160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Mediano Plazo</a:t>
            </a:r>
            <a:endParaRPr>
              <a:solidFill>
                <a:schemeClr val="bg1"/>
              </a:solidFill>
            </a:endParaRPr>
          </a:p>
        </p:txBody>
      </p:sp>
      <p:cxnSp>
        <p:nvCxnSpPr>
          <p:cNvPr id="22" name="Google Shape;165;p23"/>
          <p:cNvCxnSpPr>
            <a:stCxn id="21" idx="3"/>
            <a:endCxn id="4" idx="1"/>
          </p:cNvCxnSpPr>
          <p:nvPr/>
        </p:nvCxnSpPr>
        <p:spPr>
          <a:xfrm rot="-5400000">
            <a:off x="472986" y="1982488"/>
            <a:ext cx="565200" cy="312600"/>
          </a:xfrm>
          <a:prstGeom prst="bentConnector2">
            <a:avLst/>
          </a:prstGeom>
          <a:noFill/>
          <a:ln w="28575" cap="flat" cmpd="sng">
            <a:solidFill>
              <a:srgbClr val="0066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23" name="Google Shape;166;p23"/>
          <p:cNvSpPr txBox="1"/>
          <p:nvPr/>
        </p:nvSpPr>
        <p:spPr>
          <a:xfrm rot="-5400000">
            <a:off x="-538158" y="4304957"/>
            <a:ext cx="3095625" cy="338138"/>
          </a:xfrm>
          <a:prstGeom prst="rect">
            <a:avLst/>
          </a:prstGeom>
          <a:solidFill>
            <a:srgbClr val="C00000"/>
          </a:solidFill>
          <a:ln w="19050" cap="flat" cmpd="sng">
            <a:solidFill>
              <a:srgbClr val="0066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MX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Acciones inmediatas y prioritarias</a:t>
            </a:r>
            <a:endParaRPr dirty="0">
              <a:solidFill>
                <a:schemeClr val="bg1"/>
              </a:solidFill>
            </a:endParaRPr>
          </a:p>
        </p:txBody>
      </p:sp>
      <p:cxnSp>
        <p:nvCxnSpPr>
          <p:cNvPr id="24" name="Google Shape;167;p23"/>
          <p:cNvCxnSpPr/>
          <p:nvPr/>
        </p:nvCxnSpPr>
        <p:spPr>
          <a:xfrm>
            <a:off x="1200949" y="5158238"/>
            <a:ext cx="358775" cy="0"/>
          </a:xfrm>
          <a:prstGeom prst="straightConnector1">
            <a:avLst/>
          </a:prstGeom>
          <a:noFill/>
          <a:ln w="28575" cap="flat" cmpd="sng">
            <a:solidFill>
              <a:srgbClr val="0066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25" name="Google Shape;168;p23"/>
          <p:cNvSpPr/>
          <p:nvPr/>
        </p:nvSpPr>
        <p:spPr>
          <a:xfrm>
            <a:off x="2712248" y="4083474"/>
            <a:ext cx="2760662" cy="33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MX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Gestión institucional y Escolar </a:t>
            </a:r>
            <a:endParaRPr dirty="0"/>
          </a:p>
        </p:txBody>
      </p:sp>
      <p:sp>
        <p:nvSpPr>
          <p:cNvPr id="26" name="Google Shape;169;p23"/>
          <p:cNvSpPr txBox="1"/>
          <p:nvPr/>
        </p:nvSpPr>
        <p:spPr>
          <a:xfrm>
            <a:off x="5172256" y="1087284"/>
            <a:ext cx="6697663" cy="419100"/>
          </a:xfrm>
          <a:prstGeom prst="rect">
            <a:avLst/>
          </a:prstGeom>
          <a:solidFill>
            <a:srgbClr val="1A7C50"/>
          </a:solidFill>
          <a:ln w="9525" cap="flat" cmpd="sng">
            <a:solidFill>
              <a:srgbClr val="00958E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s-MX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Construir la Ruta Apropiada: Estrategias y Acciones</a:t>
            </a:r>
            <a:endParaRPr dirty="0"/>
          </a:p>
        </p:txBody>
      </p:sp>
      <p:sp>
        <p:nvSpPr>
          <p:cNvPr id="27" name="Google Shape;170;p23"/>
          <p:cNvSpPr txBox="1"/>
          <p:nvPr/>
        </p:nvSpPr>
        <p:spPr>
          <a:xfrm>
            <a:off x="0" y="981733"/>
            <a:ext cx="3523013" cy="38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1" dirty="0">
                <a:solidFill>
                  <a:srgbClr val="760016"/>
                </a:solidFill>
                <a:latin typeface="Montserrat"/>
                <a:ea typeface="Montserrat"/>
                <a:cs typeface="Montserrat"/>
                <a:sym typeface="Montserrat"/>
              </a:rPr>
              <a:t>GESTIONANDO EL CAMBIO</a:t>
            </a:r>
            <a:endParaRPr dirty="0"/>
          </a:p>
        </p:txBody>
      </p:sp>
      <p:sp>
        <p:nvSpPr>
          <p:cNvPr id="2" name="Elipse 1"/>
          <p:cNvSpPr/>
          <p:nvPr/>
        </p:nvSpPr>
        <p:spPr>
          <a:xfrm>
            <a:off x="2494314" y="2393437"/>
            <a:ext cx="187968" cy="18796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Elipse 28"/>
          <p:cNvSpPr/>
          <p:nvPr/>
        </p:nvSpPr>
        <p:spPr>
          <a:xfrm>
            <a:off x="2500545" y="4177885"/>
            <a:ext cx="187968" cy="18796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Elipse 29"/>
          <p:cNvSpPr/>
          <p:nvPr/>
        </p:nvSpPr>
        <p:spPr>
          <a:xfrm>
            <a:off x="2462876" y="3098116"/>
            <a:ext cx="187968" cy="18796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ángulo 2"/>
          <p:cNvSpPr/>
          <p:nvPr/>
        </p:nvSpPr>
        <p:spPr>
          <a:xfrm>
            <a:off x="1200824" y="2279557"/>
            <a:ext cx="12137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Dimensiones: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4"/>
          <p:cNvSpPr txBox="1">
            <a:spLocks noGrp="1"/>
          </p:cNvSpPr>
          <p:nvPr>
            <p:ph type="body" idx="1"/>
          </p:nvPr>
        </p:nvSpPr>
        <p:spPr>
          <a:xfrm>
            <a:off x="263664" y="1510018"/>
            <a:ext cx="11552100" cy="48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s-MX" sz="1600" dirty="0">
                <a:latin typeface="Montserrat" panose="02000505000000020004" pitchFamily="2" charset="0"/>
                <a:ea typeface="Montserrat"/>
                <a:cs typeface="Montserrat"/>
                <a:sym typeface="Montserrat"/>
              </a:rPr>
              <a:t>Un sistema educativo puede mejorar de forma significativa: * </a:t>
            </a:r>
            <a:endParaRPr sz="1600" dirty="0">
              <a:latin typeface="Montserrat" panose="02000505000000020004" pitchFamily="2" charset="0"/>
              <a:ea typeface="Montserrat"/>
              <a:cs typeface="Montserrat"/>
              <a:sym typeface="Montserrat"/>
            </a:endParaRPr>
          </a:p>
          <a:p>
            <a:pPr marL="342900"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+mj-lt"/>
              <a:buAutoNum type="arabicPeriod"/>
            </a:pPr>
            <a:r>
              <a:rPr lang="es-MX" sz="1600" dirty="0" smtClean="0">
                <a:latin typeface="Montserrat" panose="02000505000000020004" pitchFamily="2" charset="0"/>
                <a:ea typeface="Montserrat"/>
                <a:cs typeface="Montserrat"/>
                <a:sym typeface="Montserrat"/>
              </a:rPr>
              <a:t>Cuando </a:t>
            </a:r>
            <a:r>
              <a:rPr lang="es-MX" sz="1600" dirty="0">
                <a:latin typeface="Montserrat" panose="02000505000000020004" pitchFamily="2" charset="0"/>
                <a:ea typeface="Montserrat"/>
                <a:cs typeface="Montserrat"/>
                <a:sym typeface="Montserrat"/>
              </a:rPr>
              <a:t>reconoce la naturaleza integral y procesal de la mejora educativa, y </a:t>
            </a:r>
            <a:endParaRPr dirty="0">
              <a:latin typeface="Montserrat" panose="02000505000000020004" pitchFamily="2" charset="0"/>
            </a:endParaRPr>
          </a:p>
          <a:p>
            <a:pPr marL="742950" lvl="1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s-MX" sz="1600" dirty="0">
                <a:latin typeface="Montserrat" panose="02000505000000020004" pitchFamily="2" charset="0"/>
                <a:ea typeface="Montserrat"/>
                <a:cs typeface="Montserrat"/>
                <a:sym typeface="Montserrat"/>
              </a:rPr>
              <a:t>cambia sus procesos y las relaciones entre los componentes del sistema para articularlos;</a:t>
            </a:r>
            <a:endParaRPr sz="1600" dirty="0">
              <a:latin typeface="Montserrat" panose="02000505000000020004" pitchFamily="2" charset="0"/>
              <a:ea typeface="Montserrat"/>
              <a:cs typeface="Montserrat"/>
              <a:sym typeface="Montserrat"/>
            </a:endParaRPr>
          </a:p>
          <a:p>
            <a:pPr marL="742950" lvl="1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s-MX" sz="1600" dirty="0">
                <a:latin typeface="Montserrat" panose="02000505000000020004" pitchFamily="2" charset="0"/>
                <a:ea typeface="Montserrat"/>
                <a:cs typeface="Montserrat"/>
                <a:sym typeface="Montserrat"/>
              </a:rPr>
              <a:t>cambia su estructura organizativa y procesos</a:t>
            </a:r>
            <a:r>
              <a:rPr lang="es-MX" sz="1600" i="1" dirty="0">
                <a:latin typeface="Montserrat" panose="02000505000000020004" pitchFamily="2" charset="0"/>
                <a:ea typeface="Montserrat"/>
                <a:cs typeface="Montserrat"/>
                <a:sym typeface="Montserrat"/>
              </a:rPr>
              <a:t> </a:t>
            </a:r>
            <a:r>
              <a:rPr lang="es-MX" sz="1600" dirty="0">
                <a:latin typeface="Montserrat" panose="02000505000000020004" pitchFamily="2" charset="0"/>
                <a:ea typeface="Montserrat"/>
                <a:cs typeface="Montserrat"/>
                <a:sym typeface="Montserrat"/>
              </a:rPr>
              <a:t>asumiendo como meta la coherencia institucional;</a:t>
            </a:r>
            <a:endParaRPr sz="1600" dirty="0">
              <a:latin typeface="Montserrat" panose="02000505000000020004" pitchFamily="2" charset="0"/>
              <a:ea typeface="Montserrat"/>
              <a:cs typeface="Montserrat"/>
              <a:sym typeface="Montserrat"/>
            </a:endParaRPr>
          </a:p>
          <a:p>
            <a:pPr marL="742950" lvl="1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s-MX" sz="1600" dirty="0">
                <a:latin typeface="Montserrat" panose="02000505000000020004" pitchFamily="2" charset="0"/>
                <a:ea typeface="Montserrat"/>
                <a:cs typeface="Montserrat"/>
                <a:sym typeface="Montserrat"/>
              </a:rPr>
              <a:t>cambia sus recursos para incrementarlos y gastarlos de manera eficaz y transparente en aspectos clave del sistema.</a:t>
            </a:r>
            <a:endParaRPr dirty="0">
              <a:latin typeface="Montserrat" panose="02000505000000020004" pitchFamily="2" charset="0"/>
            </a:endParaRPr>
          </a:p>
          <a:p>
            <a:pPr marL="685800" lvl="1" indent="-1714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endParaRPr sz="900" dirty="0">
              <a:latin typeface="Montserrat" panose="02000505000000020004" pitchFamily="2" charset="0"/>
              <a:ea typeface="Montserrat"/>
              <a:cs typeface="Montserrat"/>
              <a:sym typeface="Montserrat"/>
            </a:endParaRPr>
          </a:p>
          <a:p>
            <a:pPr marL="342900"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+mj-lt"/>
              <a:buAutoNum type="arabicPeriod"/>
            </a:pPr>
            <a:r>
              <a:rPr lang="es-MX" sz="1600" dirty="0">
                <a:latin typeface="Montserrat" panose="02000505000000020004" pitchFamily="2" charset="0"/>
                <a:ea typeface="Montserrat"/>
                <a:cs typeface="Montserrat"/>
                <a:sym typeface="Montserrat"/>
              </a:rPr>
              <a:t>Cuando establece un balance entre autonomía escolar y control y prescripción desde la organización central, y las </a:t>
            </a:r>
            <a:r>
              <a:rPr lang="es-MX" sz="1600" b="1" dirty="0">
                <a:latin typeface="Montserrat" panose="02000505000000020004" pitchFamily="2" charset="0"/>
                <a:ea typeface="Montserrat"/>
                <a:cs typeface="Montserrat"/>
                <a:sym typeface="Montserrat"/>
              </a:rPr>
              <a:t>prácticas colaborativas </a:t>
            </a:r>
            <a:r>
              <a:rPr lang="es-MX" sz="1600" dirty="0">
                <a:latin typeface="Montserrat" panose="02000505000000020004" pitchFamily="2" charset="0"/>
                <a:ea typeface="Montserrat"/>
                <a:cs typeface="Montserrat"/>
                <a:sym typeface="Montserrat"/>
              </a:rPr>
              <a:t>se convierten en el principal mecanismo de relación. </a:t>
            </a:r>
            <a:endParaRPr lang="es-MX" dirty="0">
              <a:latin typeface="Montserrat" panose="02000505000000020004" pitchFamily="2" charset="0"/>
              <a:ea typeface="Montserrat"/>
            </a:endParaRPr>
          </a:p>
          <a:p>
            <a:pPr marL="342900"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+mj-lt"/>
              <a:buAutoNum type="arabicPeriod"/>
            </a:pPr>
            <a:endParaRPr lang="es-MX" sz="1600" dirty="0">
              <a:latin typeface="Montserrat" panose="02000505000000020004" pitchFamily="2" charset="0"/>
              <a:ea typeface="Montserrat"/>
              <a:cs typeface="Montserrat"/>
              <a:sym typeface="Montserrat"/>
            </a:endParaRPr>
          </a:p>
          <a:p>
            <a:pPr marL="342900"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+mj-lt"/>
              <a:buAutoNum type="arabicPeriod"/>
            </a:pPr>
            <a:r>
              <a:rPr lang="es-MX" sz="1600" dirty="0" smtClean="0">
                <a:latin typeface="Montserrat" panose="02000505000000020004" pitchFamily="2" charset="0"/>
                <a:ea typeface="Montserrat"/>
                <a:cs typeface="Montserrat"/>
                <a:sym typeface="Montserrat"/>
              </a:rPr>
              <a:t>Cuando </a:t>
            </a:r>
            <a:r>
              <a:rPr lang="es-MX" sz="1600" dirty="0">
                <a:latin typeface="Montserrat" panose="02000505000000020004" pitchFamily="2" charset="0"/>
                <a:ea typeface="Montserrat"/>
                <a:cs typeface="Montserrat"/>
                <a:sym typeface="Montserrat"/>
              </a:rPr>
              <a:t>se asume que el contexto de un sistema determina </a:t>
            </a:r>
            <a:r>
              <a:rPr lang="es-MX" sz="1600" b="1" dirty="0">
                <a:latin typeface="Montserrat" panose="02000505000000020004" pitchFamily="2" charset="0"/>
                <a:ea typeface="Montserrat"/>
                <a:cs typeface="Montserrat"/>
                <a:sym typeface="Montserrat"/>
              </a:rPr>
              <a:t>qué se debe hacer, pero no cómo hacerlo </a:t>
            </a:r>
            <a:r>
              <a:rPr lang="es-MX" sz="1600" dirty="0">
                <a:latin typeface="Montserrat" panose="02000505000000020004" pitchFamily="2" charset="0"/>
                <a:ea typeface="Montserrat"/>
                <a:cs typeface="Montserrat"/>
                <a:sym typeface="Montserrat"/>
              </a:rPr>
              <a:t>en lo referente a la secuencia, momentos oportunos y proceso de desarrollo, pues existe poca o ninguna evidencia de que se pueda implementar un tipo de reforma  que “sirva a todos”, aunque deben adoptarse combinaciones diferentes de “mandar” y “persuadir”. </a:t>
            </a:r>
            <a:endParaRPr sz="1600" dirty="0">
              <a:latin typeface="Montserrat" panose="02000505000000020004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6" name="Google Shape;176;p24"/>
          <p:cNvSpPr txBox="1"/>
          <p:nvPr/>
        </p:nvSpPr>
        <p:spPr>
          <a:xfrm>
            <a:off x="99867" y="6583113"/>
            <a:ext cx="11879695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* Mourshed, Mona, Michael Barber y Chinezi Chijioke. (2010). </a:t>
            </a:r>
            <a:r>
              <a:rPr lang="es-MX" sz="900" b="1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Cómo continúan mejorando los sistemas educativos de mayor progreso en el mundo</a:t>
            </a:r>
            <a:r>
              <a:rPr lang="es-MX" sz="9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. McKinsey&amp;Company. Londres.</a:t>
            </a:r>
            <a:endParaRPr/>
          </a:p>
        </p:txBody>
      </p:sp>
      <p:sp>
        <p:nvSpPr>
          <p:cNvPr id="177" name="Google Shape;177;p24"/>
          <p:cNvSpPr txBox="1"/>
          <p:nvPr/>
        </p:nvSpPr>
        <p:spPr>
          <a:xfrm>
            <a:off x="-2078182" y="879718"/>
            <a:ext cx="9998363" cy="371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 dirty="0">
                <a:solidFill>
                  <a:srgbClr val="760016"/>
                </a:solidFill>
                <a:latin typeface="Montserrat"/>
                <a:ea typeface="Montserrat"/>
                <a:cs typeface="Montserrat"/>
                <a:sym typeface="Montserrat"/>
              </a:rPr>
              <a:t>HABLEMOS DE REFERENTES TEÓRICOS Y CONCEPTUALES</a:t>
            </a:r>
            <a:endParaRPr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5"/>
          <p:cNvSpPr txBox="1">
            <a:spLocks noGrp="1"/>
          </p:cNvSpPr>
          <p:nvPr>
            <p:ph type="body" idx="1"/>
          </p:nvPr>
        </p:nvSpPr>
        <p:spPr>
          <a:xfrm>
            <a:off x="320633" y="1741614"/>
            <a:ext cx="11519065" cy="5225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+mj-lt"/>
              <a:buAutoNum type="arabicPeriod"/>
            </a:pPr>
            <a:r>
              <a:rPr lang="es-MX" sz="1600" dirty="0">
                <a:latin typeface="Montserrat"/>
                <a:ea typeface="Montserrat"/>
                <a:cs typeface="Montserrat"/>
                <a:sym typeface="Montserrat"/>
              </a:rPr>
              <a:t>Cuando </a:t>
            </a:r>
            <a:r>
              <a:rPr lang="es-MX" sz="1600" b="1" dirty="0">
                <a:latin typeface="Montserrat"/>
                <a:ea typeface="Montserrat"/>
                <a:cs typeface="Montserrat"/>
                <a:sym typeface="Montserrat"/>
              </a:rPr>
              <a:t>pone en marcha seis tipos de intervenciones </a:t>
            </a:r>
            <a:r>
              <a:rPr lang="es-MX" sz="1600" dirty="0">
                <a:latin typeface="Montserrat"/>
                <a:ea typeface="Montserrat"/>
                <a:cs typeface="Montserrat"/>
                <a:sym typeface="Montserrat"/>
              </a:rPr>
              <a:t>a lo largo del proceso: </a:t>
            </a:r>
            <a:endParaRPr sz="1600" dirty="0"/>
          </a:p>
          <a:p>
            <a:pPr lvl="1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+mj-lt"/>
              <a:buAutoNum type="arabicPeriod"/>
            </a:pPr>
            <a:endParaRPr sz="16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800100" lvl="1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s-MX" sz="1600" b="1" dirty="0">
                <a:latin typeface="Montserrat"/>
                <a:ea typeface="Montserrat"/>
                <a:cs typeface="Montserrat"/>
                <a:sym typeface="Montserrat"/>
              </a:rPr>
              <a:t>Revisa el currículo y los estándares a alcanzar;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lvl="1" algn="just">
              <a:spcBef>
                <a:spcPts val="0"/>
              </a:spcBef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800100" lvl="1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s-MX" sz="1600" b="1" dirty="0">
                <a:latin typeface="Montserrat"/>
                <a:ea typeface="Montserrat"/>
                <a:cs typeface="Montserrat"/>
                <a:sym typeface="Montserrat"/>
              </a:rPr>
              <a:t>Promueve el desarrollo profesional de docentes, directivos y autoridades educativas; 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lvl="1" algn="just">
              <a:spcBef>
                <a:spcPts val="0"/>
              </a:spcBef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800100" lvl="1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s-MX" sz="1600" b="1" dirty="0">
                <a:latin typeface="Montserrat"/>
                <a:ea typeface="Montserrat"/>
                <a:cs typeface="Montserrat"/>
                <a:sym typeface="Montserrat"/>
              </a:rPr>
              <a:t>Garantiza una gestión institucional y escolar integral, articulada y coherente; 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lvl="1" algn="just">
              <a:spcBef>
                <a:spcPts val="0"/>
              </a:spcBef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800100" lvl="1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s-MX" sz="1600" b="1" dirty="0">
                <a:latin typeface="Montserrat"/>
                <a:ea typeface="Montserrat"/>
                <a:cs typeface="Montserrat"/>
                <a:sym typeface="Montserrat"/>
              </a:rPr>
              <a:t>Asegura condiciones de trabajo óptimas y una estructura adecuada de remuneración y estímulo para docentes y directivos. 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lvl="1" algn="just">
              <a:spcBef>
                <a:spcPts val="0"/>
              </a:spcBef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800100" lvl="1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s-MX" sz="1600" b="1" dirty="0">
                <a:latin typeface="Montserrat"/>
                <a:ea typeface="Montserrat"/>
                <a:cs typeface="Montserrat"/>
                <a:sym typeface="Montserrat"/>
              </a:rPr>
              <a:t>Mejora la información sobre el sistema, e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lvl="1" algn="just">
              <a:spcBef>
                <a:spcPts val="0"/>
              </a:spcBef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800100" lvl="1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s-MX" sz="1600" b="1" dirty="0">
                <a:latin typeface="Montserrat"/>
                <a:ea typeface="Montserrat"/>
                <a:cs typeface="Montserrat"/>
                <a:sym typeface="Montserrat"/>
              </a:rPr>
              <a:t>Introduce documentos de política y normativos que dan marco y orientan la acción.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None/>
            </a:pPr>
            <a:r>
              <a:rPr lang="es-MX" sz="1600" dirty="0">
                <a:latin typeface="Montserrat"/>
                <a:ea typeface="Montserrat"/>
                <a:cs typeface="Montserrat"/>
                <a:sym typeface="Montserrat"/>
              </a:rPr>
              <a:t> </a:t>
            </a:r>
            <a:endParaRPr sz="1600" dirty="0" smtClean="0"/>
          </a:p>
          <a:p>
            <a:pPr marL="22860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+mj-lt"/>
              <a:buAutoNum type="arabicPeriod"/>
            </a:pPr>
            <a:endParaRPr sz="1600" dirty="0" smtClean="0"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+mj-lt"/>
              <a:buAutoNum type="arabicPeriod" startAt="2"/>
            </a:pPr>
            <a:r>
              <a:rPr lang="es-MX" sz="1600" dirty="0">
                <a:latin typeface="Montserrat"/>
                <a:ea typeface="Montserrat"/>
                <a:cs typeface="Montserrat"/>
                <a:sym typeface="Montserrat"/>
              </a:rPr>
              <a:t>Cuando </a:t>
            </a:r>
            <a:r>
              <a:rPr lang="es-MX" sz="1600" b="1" dirty="0">
                <a:latin typeface="Montserrat"/>
                <a:ea typeface="Montserrat"/>
                <a:cs typeface="Montserrat"/>
                <a:sym typeface="Montserrat"/>
              </a:rPr>
              <a:t>reconoce que el liderazgo es fundamental</a:t>
            </a:r>
            <a:r>
              <a:rPr lang="es-MX" sz="1600" dirty="0">
                <a:latin typeface="Montserrat"/>
                <a:ea typeface="Montserrat"/>
                <a:cs typeface="Montserrat"/>
                <a:sym typeface="Montserrat"/>
              </a:rPr>
              <a:t>, no sólo para lanzar reformas, sino para sostenerlas, y cultiva activamente la formación de líderes que garanticen estabilidad y avance en la dirección de las reformas.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3" name="Google Shape;183;p25"/>
          <p:cNvSpPr txBox="1"/>
          <p:nvPr/>
        </p:nvSpPr>
        <p:spPr>
          <a:xfrm>
            <a:off x="3408220" y="1080243"/>
            <a:ext cx="8622250" cy="371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 dirty="0">
                <a:solidFill>
                  <a:srgbClr val="760016"/>
                </a:solidFill>
                <a:latin typeface="Montserrat"/>
                <a:ea typeface="Montserrat"/>
                <a:cs typeface="Montserrat"/>
                <a:sym typeface="Montserrat"/>
              </a:rPr>
              <a:t>HABLEMOS DE REFERENTES TEÓRICOS Y CONCEPTUALES</a:t>
            </a:r>
            <a:endParaRPr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6"/>
          <p:cNvSpPr txBox="1">
            <a:spLocks noGrp="1"/>
          </p:cNvSpPr>
          <p:nvPr>
            <p:ph type="body" idx="1"/>
          </p:nvPr>
        </p:nvSpPr>
        <p:spPr>
          <a:xfrm>
            <a:off x="237508" y="1466476"/>
            <a:ext cx="11261766" cy="5261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es-MX" sz="1600" b="1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Toda innovación</a:t>
            </a:r>
            <a:r>
              <a:rPr lang="es-MX" sz="1600" b="1" dirty="0" smtClean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MX" sz="1600" b="1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educativa requiere que cada persona trabaje desde y sobre sus propias concepciones. </a:t>
            </a:r>
            <a:r>
              <a:rPr lang="es-MX" sz="1600" dirty="0">
                <a:latin typeface="Montserrat"/>
                <a:ea typeface="Montserrat"/>
                <a:cs typeface="Montserrat"/>
                <a:sym typeface="Montserrat"/>
              </a:rPr>
              <a:t>La clave del cambio educativo depende de lo que los directivos y docentes hacen y piensan. </a:t>
            </a:r>
            <a:endParaRPr sz="1600" dirty="0"/>
          </a:p>
          <a:p>
            <a:pPr lvl="0" algn="just" rtl="0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just" rtl="0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es-MX" sz="1600" b="1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El cambio eficaz requiere tiempo. </a:t>
            </a:r>
            <a:r>
              <a:rPr lang="es-MX" sz="1600" dirty="0">
                <a:latin typeface="Montserrat"/>
                <a:ea typeface="Montserrat"/>
                <a:cs typeface="Montserrat"/>
                <a:sym typeface="Montserrat"/>
              </a:rPr>
              <a:t>Es un proceso de desarrollo personal e institucional que exige comprensión, experimentación, reflexión y evaluación. </a:t>
            </a:r>
            <a:endParaRPr sz="1600" dirty="0"/>
          </a:p>
          <a:p>
            <a:pPr lvl="0" algn="just" rtl="0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just" rtl="0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es-MX" sz="1600" b="1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Es indispensable un plan gradual y evolutivo</a:t>
            </a:r>
            <a:r>
              <a:rPr lang="es-MX" sz="1600" b="1" dirty="0">
                <a:solidFill>
                  <a:srgbClr val="00808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MX" sz="1600" dirty="0">
                <a:latin typeface="Montserrat"/>
                <a:ea typeface="Montserrat"/>
                <a:cs typeface="Montserrat"/>
                <a:sym typeface="Montserrat"/>
              </a:rPr>
              <a:t>para afrontar sucesiva y paulatinamente las acciones de mejora, de manera que se vaya </a:t>
            </a:r>
            <a:r>
              <a:rPr lang="es-MX" sz="1600" b="1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profundizando en ellas e incorporando a nuevos actores.</a:t>
            </a:r>
            <a:endParaRPr sz="1600" dirty="0">
              <a:solidFill>
                <a:srgbClr val="C00000"/>
              </a:solidFill>
            </a:endParaRPr>
          </a:p>
          <a:p>
            <a:pPr lvl="0" algn="just" rtl="0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endParaRPr sz="1600" b="1" dirty="0">
              <a:solidFill>
                <a:srgbClr val="00808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just" rtl="0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es-MX" sz="1600" b="1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Ninguna cantidad de conocimiento proporciona claridad total sobre la acción que debe desarrollarse. </a:t>
            </a:r>
            <a:r>
              <a:rPr lang="es-MX" sz="1600" dirty="0">
                <a:latin typeface="Montserrat"/>
                <a:ea typeface="Montserrat"/>
                <a:cs typeface="Montserrat"/>
                <a:sym typeface="Montserrat"/>
              </a:rPr>
              <a:t>El mejor conocimiento debe utilizarse con la conciencia de su naturaleza provisional, parcial y tentativa.</a:t>
            </a:r>
            <a:endParaRPr sz="1600" dirty="0"/>
          </a:p>
          <a:p>
            <a:pPr lvl="0" algn="just" rtl="0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just" rtl="0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es-MX" sz="1600" b="1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El propósito fundamental es el cambio de las culturas y de las prácticas docentes, directivas e  institucionales </a:t>
            </a:r>
            <a:r>
              <a:rPr lang="es-MX" sz="1600" dirty="0">
                <a:latin typeface="Montserrat"/>
                <a:ea typeface="Montserrat"/>
                <a:cs typeface="Montserrat"/>
                <a:sym typeface="Montserrat"/>
              </a:rPr>
              <a:t>(estructuras, roles, códigos de conducta, normas, procesos, patrones de </a:t>
            </a:r>
            <a:r>
              <a:rPr lang="es-MX" sz="1600" dirty="0" smtClean="0">
                <a:latin typeface="Montserrat"/>
                <a:ea typeface="Montserrat"/>
                <a:cs typeface="Montserrat"/>
                <a:sym typeface="Montserrat"/>
              </a:rPr>
              <a:t>comunicación).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9" name="Google Shape;189;p26"/>
          <p:cNvSpPr txBox="1"/>
          <p:nvPr/>
        </p:nvSpPr>
        <p:spPr>
          <a:xfrm>
            <a:off x="3435928" y="952743"/>
            <a:ext cx="8378806" cy="371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 dirty="0">
                <a:solidFill>
                  <a:srgbClr val="760016"/>
                </a:solidFill>
                <a:latin typeface="Montserrat"/>
                <a:ea typeface="Montserrat"/>
                <a:cs typeface="Montserrat"/>
                <a:sym typeface="Montserrat"/>
              </a:rPr>
              <a:t>HABLEMOS DE REFERENTES TEÓRICOS Y CONCEPTUALES</a:t>
            </a:r>
            <a:endParaRPr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7"/>
          <p:cNvSpPr txBox="1">
            <a:spLocks noGrp="1"/>
          </p:cNvSpPr>
          <p:nvPr>
            <p:ph type="body" idx="1"/>
          </p:nvPr>
        </p:nvSpPr>
        <p:spPr>
          <a:xfrm>
            <a:off x="106878" y="1442543"/>
            <a:ext cx="11958452" cy="518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+mj-lt"/>
              <a:buAutoNum type="arabicPeriod"/>
            </a:pPr>
            <a:r>
              <a:rPr lang="es-MX" sz="1600" b="1" dirty="0">
                <a:solidFill>
                  <a:srgbClr val="C00000"/>
                </a:solidFill>
                <a:latin typeface="Montserrat" panose="02000505000000020004" pitchFamily="2" charset="0"/>
                <a:ea typeface="Montserrat"/>
                <a:cs typeface="Montserrat"/>
                <a:sym typeface="Montserrat"/>
              </a:rPr>
              <a:t>Asumir que los planteles del Colegio son el centro de cambio educativo y no un objeto a cambiar, </a:t>
            </a:r>
            <a:r>
              <a:rPr lang="es-MX" sz="1600" dirty="0">
                <a:latin typeface="Montserrat" panose="02000505000000020004" pitchFamily="2" charset="0"/>
                <a:ea typeface="Montserrat"/>
                <a:cs typeface="Montserrat"/>
                <a:sym typeface="Montserrat"/>
              </a:rPr>
              <a:t>por lo que es necesario promover espacios y procesos de aprendizaje colectivo que impulsen nuevos esquemas de comprensión y de acción. Es imprescindible una actuación sistemática y coherente de las oficinas centrales que estimule, acompañe y apoye este aprendizaje.</a:t>
            </a:r>
            <a:endParaRPr sz="1600" dirty="0">
              <a:latin typeface="Montserrat" panose="02000505000000020004" pitchFamily="2" charset="0"/>
            </a:endParaRPr>
          </a:p>
          <a:p>
            <a:pPr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+mj-lt"/>
              <a:buAutoNum type="arabicPeriod"/>
            </a:pPr>
            <a:endParaRPr sz="1600" dirty="0">
              <a:latin typeface="Montserrat" panose="02000505000000020004" pitchFamily="2" charset="0"/>
              <a:ea typeface="Montserrat"/>
              <a:cs typeface="Montserrat"/>
              <a:sym typeface="Montserrat"/>
            </a:endParaRPr>
          </a:p>
          <a:p>
            <a:pPr marL="3429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+mj-lt"/>
              <a:buAutoNum type="arabicPeriod"/>
            </a:pPr>
            <a:r>
              <a:rPr lang="es-MX" sz="1600" b="1" dirty="0">
                <a:solidFill>
                  <a:srgbClr val="C00000"/>
                </a:solidFill>
                <a:latin typeface="Montserrat" panose="02000505000000020004" pitchFamily="2" charset="0"/>
                <a:ea typeface="Montserrat"/>
                <a:cs typeface="Montserrat"/>
                <a:sym typeface="Montserrat"/>
              </a:rPr>
              <a:t>Impulsar intervenciones integrales, totalizadoras y estratégicas que tengan sentido para los actores,</a:t>
            </a:r>
            <a:r>
              <a:rPr lang="es-MX" sz="1600" dirty="0">
                <a:solidFill>
                  <a:srgbClr val="008080"/>
                </a:solidFill>
                <a:latin typeface="Montserrat" panose="02000505000000020004" pitchFamily="2" charset="0"/>
                <a:ea typeface="Montserrat"/>
                <a:cs typeface="Montserrat"/>
                <a:sym typeface="Montserrat"/>
              </a:rPr>
              <a:t> </a:t>
            </a:r>
            <a:r>
              <a:rPr lang="es-MX" sz="1600" dirty="0">
                <a:latin typeface="Montserrat" panose="02000505000000020004" pitchFamily="2" charset="0"/>
                <a:ea typeface="Montserrat"/>
                <a:cs typeface="Montserrat"/>
                <a:sym typeface="Montserrat"/>
              </a:rPr>
              <a:t>que recuperen el </a:t>
            </a:r>
            <a:r>
              <a:rPr lang="es-MX" sz="1600" i="1" dirty="0">
                <a:latin typeface="Montserrat" panose="02000505000000020004" pitchFamily="2" charset="0"/>
                <a:ea typeface="Montserrat"/>
                <a:cs typeface="Montserrat"/>
                <a:sym typeface="Montserrat"/>
              </a:rPr>
              <a:t>para qué de las acciones</a:t>
            </a:r>
            <a:r>
              <a:rPr lang="es-MX" sz="1600" dirty="0">
                <a:latin typeface="Montserrat" panose="02000505000000020004" pitchFamily="2" charset="0"/>
                <a:ea typeface="Montserrat"/>
                <a:cs typeface="Montserrat"/>
                <a:sym typeface="Montserrat"/>
              </a:rPr>
              <a:t> como pregunta inicial, con el objeto de generar condiciones de posibilidad para el cambio y focalicen y nucleen todo lo que ocurre al interior de la institución y a todos los actores de cada plantel.</a:t>
            </a:r>
            <a:endParaRPr sz="1600" dirty="0">
              <a:latin typeface="Montserrat" panose="02000505000000020004" pitchFamily="2" charset="0"/>
            </a:endParaRPr>
          </a:p>
          <a:p>
            <a:pPr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+mj-lt"/>
              <a:buAutoNum type="arabicPeriod"/>
            </a:pPr>
            <a:endParaRPr sz="1600" dirty="0">
              <a:latin typeface="Montserrat" panose="02000505000000020004" pitchFamily="2" charset="0"/>
              <a:ea typeface="Montserrat"/>
              <a:cs typeface="Montserrat"/>
              <a:sym typeface="Montserrat"/>
            </a:endParaRPr>
          </a:p>
          <a:p>
            <a:pPr marL="3429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+mj-lt"/>
              <a:buAutoNum type="arabicPeriod"/>
            </a:pPr>
            <a:r>
              <a:rPr lang="es-MX" sz="1600" b="1" dirty="0">
                <a:solidFill>
                  <a:srgbClr val="C00000"/>
                </a:solidFill>
                <a:latin typeface="Montserrat" panose="02000505000000020004" pitchFamily="2" charset="0"/>
                <a:ea typeface="Montserrat"/>
                <a:cs typeface="Montserrat"/>
                <a:sym typeface="Montserrat"/>
              </a:rPr>
              <a:t>Reconocer los diversos tiempos que coexisten y a los que se ven sometidos los planteles educativos. </a:t>
            </a:r>
            <a:r>
              <a:rPr lang="es-MX" sz="1600" dirty="0">
                <a:latin typeface="Montserrat" panose="02000505000000020004" pitchFamily="2" charset="0"/>
                <a:ea typeface="Montserrat"/>
                <a:cs typeface="Montserrat"/>
                <a:sym typeface="Montserrat"/>
              </a:rPr>
              <a:t>Considerar que no son iguales los tiempos de formación y desarrollo profesional, los tiempos de integración de equipos, los tiempos escolares, los tiempos gubernamentales, los tiempos administrativos, para evitar frustración, escepticismo y resultados cosméticos, y asumir que los cambios profundos requieren tiempo.</a:t>
            </a:r>
            <a:r>
              <a:rPr lang="es-MX" sz="1600" b="1" dirty="0">
                <a:latin typeface="Montserrat" panose="02000505000000020004" pitchFamily="2" charset="0"/>
                <a:ea typeface="Montserrat"/>
                <a:cs typeface="Montserrat"/>
                <a:sym typeface="Montserrat"/>
              </a:rPr>
              <a:t> </a:t>
            </a:r>
            <a:endParaRPr sz="1600" dirty="0">
              <a:latin typeface="Montserrat" panose="02000505000000020004" pitchFamily="2" charset="0"/>
            </a:endParaRPr>
          </a:p>
          <a:p>
            <a:pPr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+mj-lt"/>
              <a:buAutoNum type="arabicPeriod"/>
            </a:pPr>
            <a:endParaRPr sz="1600" b="1" dirty="0">
              <a:latin typeface="Montserrat" panose="02000505000000020004" pitchFamily="2" charset="0"/>
              <a:ea typeface="Montserrat"/>
              <a:cs typeface="Montserrat"/>
              <a:sym typeface="Montserrat"/>
            </a:endParaRPr>
          </a:p>
          <a:p>
            <a:pPr marL="3429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+mj-lt"/>
              <a:buAutoNum type="arabicPeriod"/>
            </a:pPr>
            <a:r>
              <a:rPr lang="es-MX" sz="1600" b="1" dirty="0">
                <a:solidFill>
                  <a:srgbClr val="008080"/>
                </a:solidFill>
                <a:latin typeface="Montserrat" panose="02000505000000020004" pitchFamily="2" charset="0"/>
                <a:ea typeface="Montserrat"/>
                <a:cs typeface="Montserrat"/>
                <a:sym typeface="Montserrat"/>
              </a:rPr>
              <a:t>Considerar sujetos colectivos</a:t>
            </a:r>
            <a:r>
              <a:rPr lang="es-MX" sz="1600" dirty="0">
                <a:solidFill>
                  <a:srgbClr val="008080"/>
                </a:solidFill>
                <a:latin typeface="Montserrat" panose="02000505000000020004" pitchFamily="2" charset="0"/>
                <a:ea typeface="Montserrat"/>
                <a:cs typeface="Montserrat"/>
                <a:sym typeface="Montserrat"/>
              </a:rPr>
              <a:t>. </a:t>
            </a:r>
            <a:r>
              <a:rPr lang="es-MX" sz="1600" dirty="0">
                <a:latin typeface="Montserrat" panose="02000505000000020004" pitchFamily="2" charset="0"/>
                <a:ea typeface="Montserrat"/>
                <a:cs typeface="Montserrat"/>
                <a:sym typeface="Montserrat"/>
              </a:rPr>
              <a:t>Reconocer actores profesionales, no agentes que aplican o ejecutan, sino sujetos que son capaces de desarrollar competencias para hacerlo cada vez mejor. Actores que además, construyen y proyectan en equipos. Asumir que la práctica educativa es una práctica de colectivos.</a:t>
            </a:r>
            <a:endParaRPr sz="1600" i="1" u="sng" dirty="0">
              <a:latin typeface="Montserrat" panose="02000505000000020004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5" name="Google Shape;195;p27"/>
          <p:cNvSpPr txBox="1"/>
          <p:nvPr/>
        </p:nvSpPr>
        <p:spPr>
          <a:xfrm>
            <a:off x="4709722" y="920199"/>
            <a:ext cx="7237413" cy="371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1">
                <a:solidFill>
                  <a:srgbClr val="760016"/>
                </a:solidFill>
                <a:latin typeface="Montserrat"/>
                <a:ea typeface="Montserrat"/>
                <a:cs typeface="Montserrat"/>
                <a:sym typeface="Montserrat"/>
              </a:rPr>
              <a:t>HABLEMOS DE REFERENTES TEÓRICOS Y CONCEPTUALES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8"/>
          <p:cNvSpPr txBox="1">
            <a:spLocks noGrp="1"/>
          </p:cNvSpPr>
          <p:nvPr>
            <p:ph type="body" idx="1"/>
          </p:nvPr>
        </p:nvSpPr>
        <p:spPr>
          <a:xfrm>
            <a:off x="225631" y="1363220"/>
            <a:ext cx="11554691" cy="4831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+mj-lt"/>
              <a:buAutoNum type="arabicPeriod" startAt="4"/>
            </a:pPr>
            <a:r>
              <a:rPr lang="es-MX" sz="1600" b="1" dirty="0">
                <a:solidFill>
                  <a:srgbClr val="C00000"/>
                </a:solidFill>
                <a:latin typeface="Montserrat" panose="02000505000000020004" pitchFamily="2" charset="0"/>
                <a:ea typeface="Montserrat"/>
                <a:cs typeface="Montserrat"/>
                <a:sym typeface="Montserrat"/>
              </a:rPr>
              <a:t>Desarrollar procesos soportados por equipos, </a:t>
            </a:r>
            <a:r>
              <a:rPr lang="es-MX" sz="1600" dirty="0">
                <a:solidFill>
                  <a:srgbClr val="C00000"/>
                </a:solidFill>
                <a:latin typeface="Montserrat" panose="02000505000000020004" pitchFamily="2" charset="0"/>
                <a:ea typeface="Montserrat"/>
                <a:cs typeface="Montserrat"/>
                <a:sym typeface="Montserrat"/>
              </a:rPr>
              <a:t>que </a:t>
            </a:r>
            <a:r>
              <a:rPr lang="es-MX" sz="1600" b="1" dirty="0">
                <a:solidFill>
                  <a:srgbClr val="C00000"/>
                </a:solidFill>
                <a:latin typeface="Montserrat" panose="02000505000000020004" pitchFamily="2" charset="0"/>
                <a:ea typeface="Montserrat"/>
                <a:cs typeface="Montserrat"/>
                <a:sym typeface="Montserrat"/>
              </a:rPr>
              <a:t>compartan intenciones y criterios</a:t>
            </a:r>
            <a:r>
              <a:rPr lang="es-MX" sz="1600" dirty="0">
                <a:solidFill>
                  <a:srgbClr val="C00000"/>
                </a:solidFill>
                <a:latin typeface="Montserrat" panose="02000505000000020004" pitchFamily="2" charset="0"/>
                <a:ea typeface="Montserrat"/>
                <a:cs typeface="Montserrat"/>
                <a:sym typeface="Montserrat"/>
              </a:rPr>
              <a:t>, y </a:t>
            </a:r>
            <a:r>
              <a:rPr lang="es-MX" sz="1600" b="1" dirty="0">
                <a:solidFill>
                  <a:srgbClr val="C00000"/>
                </a:solidFill>
                <a:latin typeface="Montserrat" panose="02000505000000020004" pitchFamily="2" charset="0"/>
                <a:ea typeface="Montserrat"/>
                <a:cs typeface="Montserrat"/>
                <a:sym typeface="Montserrat"/>
              </a:rPr>
              <a:t>generen y participen en  proyectos</a:t>
            </a:r>
            <a:r>
              <a:rPr lang="es-MX" sz="1600" dirty="0">
                <a:solidFill>
                  <a:srgbClr val="C00000"/>
                </a:solidFill>
                <a:latin typeface="Montserrat" panose="02000505000000020004" pitchFamily="2" charset="0"/>
                <a:ea typeface="Montserrat"/>
                <a:cs typeface="Montserrat"/>
                <a:sym typeface="Montserrat"/>
              </a:rPr>
              <a:t>, </a:t>
            </a:r>
            <a:r>
              <a:rPr lang="es-MX" sz="1600" dirty="0">
                <a:latin typeface="Montserrat" panose="02000505000000020004" pitchFamily="2" charset="0"/>
                <a:ea typeface="Montserrat"/>
                <a:cs typeface="Montserrat"/>
                <a:sym typeface="Montserrat"/>
              </a:rPr>
              <a:t>pues para que haya prácticas innovadoras es necesario que los sujetos colectivos construyan objetivos y estrategias compartidas, y de manera previa equipos a los que unan intenciones compartidas. Las culturas escolares desacopladas y aisladas son un obstáculo. Sin equipos y sin intenciones compartidas, no es posible proyecto educativo alguno. </a:t>
            </a:r>
            <a:endParaRPr sz="1600" dirty="0">
              <a:latin typeface="Montserrat" panose="02000505000000020004" pitchFamily="2" charset="0"/>
            </a:endParaRPr>
          </a:p>
          <a:p>
            <a:pPr lvl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+mj-lt"/>
              <a:buAutoNum type="arabicPeriod" startAt="4"/>
            </a:pPr>
            <a:endParaRPr sz="1600" dirty="0">
              <a:latin typeface="Montserrat" panose="02000505000000020004" pitchFamily="2" charset="0"/>
              <a:ea typeface="Montserrat"/>
              <a:cs typeface="Montserrat"/>
              <a:sym typeface="Montserrat"/>
            </a:endParaRPr>
          </a:p>
          <a:p>
            <a:pPr marL="342900" lvl="0" indent="-34290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+mj-lt"/>
              <a:buAutoNum type="arabicPeriod" startAt="4"/>
            </a:pPr>
            <a:r>
              <a:rPr lang="es-MX" sz="1600" b="1" dirty="0">
                <a:solidFill>
                  <a:srgbClr val="C00000"/>
                </a:solidFill>
                <a:latin typeface="Montserrat" panose="02000505000000020004" pitchFamily="2" charset="0"/>
                <a:ea typeface="Montserrat"/>
                <a:cs typeface="Montserrat"/>
                <a:sym typeface="Montserrat"/>
              </a:rPr>
              <a:t>Fortalecer y desarrollar nuevas competencias </a:t>
            </a:r>
            <a:r>
              <a:rPr lang="es-MX" sz="1600" b="1" dirty="0" smtClean="0">
                <a:solidFill>
                  <a:srgbClr val="C00000"/>
                </a:solidFill>
                <a:latin typeface="Montserrat" panose="02000505000000020004" pitchFamily="2" charset="0"/>
                <a:ea typeface="Montserrat"/>
                <a:cs typeface="Montserrat"/>
                <a:sym typeface="Montserrat"/>
              </a:rPr>
              <a:t>profesionales, </a:t>
            </a:r>
            <a:r>
              <a:rPr lang="es-MX" sz="1600" dirty="0">
                <a:latin typeface="Montserrat" panose="02000505000000020004" pitchFamily="2" charset="0"/>
                <a:ea typeface="Montserrat"/>
                <a:cs typeface="Montserrat"/>
                <a:sym typeface="Montserrat"/>
              </a:rPr>
              <a:t>para comunicar, alcanzar consensos, negociar, delegar, anticipar, recolectar evidencias, entre otras- de todos los actores que se desempeñan en los planteles, así como en la estructura institucional que la rodea, para formar parte de equipos entre pares, llegar a compartir intenciones y comprometerse en un proyecto. Es indispensable conformar equipos directivos y de apoyo con capacidad de liderazgo pedagógico que impulsen, monitoreen, asesoren y apoyen, esto es, potencien las innovaciones.   </a:t>
            </a:r>
            <a:endParaRPr sz="1600" dirty="0">
              <a:latin typeface="Montserrat" panose="02000505000000020004" pitchFamily="2" charset="0"/>
            </a:endParaRPr>
          </a:p>
          <a:p>
            <a:pPr lvl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+mj-lt"/>
              <a:buAutoNum type="arabicPeriod" startAt="4"/>
            </a:pPr>
            <a:endParaRPr sz="1600" dirty="0">
              <a:solidFill>
                <a:srgbClr val="C00000"/>
              </a:solidFill>
              <a:latin typeface="Montserrat" panose="02000505000000020004" pitchFamily="2" charset="0"/>
              <a:ea typeface="Montserrat"/>
              <a:cs typeface="Montserrat"/>
              <a:sym typeface="Montserrat"/>
            </a:endParaRPr>
          </a:p>
          <a:p>
            <a:pPr marL="342900" lvl="0" indent="-34290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+mj-lt"/>
              <a:buAutoNum type="arabicPeriod" startAt="4"/>
            </a:pPr>
            <a:r>
              <a:rPr lang="es-MX" sz="1600" b="1" dirty="0">
                <a:solidFill>
                  <a:srgbClr val="C00000"/>
                </a:solidFill>
                <a:latin typeface="Montserrat" panose="02000505000000020004" pitchFamily="2" charset="0"/>
                <a:ea typeface="Montserrat"/>
                <a:cs typeface="Montserrat"/>
                <a:sym typeface="Montserrat"/>
              </a:rPr>
              <a:t>Introducir innovaciones en la organización y funcionamiento, </a:t>
            </a:r>
            <a:r>
              <a:rPr lang="es-MX" sz="1600" dirty="0">
                <a:latin typeface="Montserrat" panose="02000505000000020004" pitchFamily="2" charset="0"/>
                <a:ea typeface="Montserrat"/>
                <a:cs typeface="Montserrat"/>
                <a:sym typeface="Montserrat"/>
              </a:rPr>
              <a:t>movilizar de manera continua y articulada la institución, incorporando gradualmente modificaciones en los lineamientos y encuadres, en los tiempos, los espacios, los agrupamientos, los actores participantes, al interior de los planteles escolares y en las oficinas centrales.</a:t>
            </a:r>
            <a:endParaRPr sz="1600" dirty="0">
              <a:latin typeface="Montserrat" panose="02000505000000020004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1" name="Google Shape;201;p28"/>
          <p:cNvSpPr txBox="1"/>
          <p:nvPr/>
        </p:nvSpPr>
        <p:spPr>
          <a:xfrm>
            <a:off x="4719824" y="991515"/>
            <a:ext cx="7237413" cy="371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1">
                <a:solidFill>
                  <a:srgbClr val="760016"/>
                </a:solidFill>
                <a:latin typeface="Montserrat"/>
                <a:ea typeface="Montserrat"/>
                <a:cs typeface="Montserrat"/>
                <a:sym typeface="Montserrat"/>
              </a:rPr>
              <a:t>HABLEMOS DE REFERENTES TEÓRICOS Y CONCEPTUALES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/>
          <p:cNvSpPr txBox="1"/>
          <p:nvPr/>
        </p:nvSpPr>
        <p:spPr>
          <a:xfrm>
            <a:off x="-1897715" y="1324624"/>
            <a:ext cx="5543550" cy="38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1" dirty="0">
                <a:solidFill>
                  <a:srgbClr val="760016"/>
                </a:solidFill>
                <a:latin typeface="Montserrat"/>
                <a:ea typeface="Montserrat"/>
                <a:cs typeface="Montserrat"/>
                <a:sym typeface="Montserrat"/>
              </a:rPr>
              <a:t>GESTIONANDO EL CAMBIO</a:t>
            </a:r>
            <a:endParaRPr dirty="0"/>
          </a:p>
        </p:txBody>
      </p:sp>
      <p:grpSp>
        <p:nvGrpSpPr>
          <p:cNvPr id="208" name="Google Shape;208;p29"/>
          <p:cNvGrpSpPr/>
          <p:nvPr/>
        </p:nvGrpSpPr>
        <p:grpSpPr>
          <a:xfrm>
            <a:off x="2783408" y="1823508"/>
            <a:ext cx="5089819" cy="4537201"/>
            <a:chOff x="475766" y="-86312"/>
            <a:chExt cx="5089819" cy="4537201"/>
          </a:xfrm>
        </p:grpSpPr>
        <p:sp>
          <p:nvSpPr>
            <p:cNvPr id="209" name="Google Shape;209;p29"/>
            <p:cNvSpPr/>
            <p:nvPr/>
          </p:nvSpPr>
          <p:spPr>
            <a:xfrm>
              <a:off x="1098542" y="598006"/>
              <a:ext cx="3497595" cy="3497595"/>
            </a:xfrm>
            <a:prstGeom prst="blockArc">
              <a:avLst>
                <a:gd name="adj1" fmla="val 8784075"/>
                <a:gd name="adj2" fmla="val 16638671"/>
                <a:gd name="adj3" fmla="val 4642"/>
              </a:avLst>
            </a:prstGeom>
            <a:solidFill>
              <a:srgbClr val="6FA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1278806" y="953294"/>
              <a:ext cx="3497595" cy="3497595"/>
            </a:xfrm>
            <a:prstGeom prst="blockArc">
              <a:avLst>
                <a:gd name="adj1" fmla="val 1241624"/>
                <a:gd name="adj2" fmla="val 9587685"/>
                <a:gd name="adj3" fmla="val 4642"/>
              </a:avLst>
            </a:prstGeom>
            <a:solidFill>
              <a:srgbClr val="44B7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1457754" y="605996"/>
              <a:ext cx="3497595" cy="3497595"/>
            </a:xfrm>
            <a:prstGeom prst="blockArc">
              <a:avLst>
                <a:gd name="adj1" fmla="val 15914241"/>
                <a:gd name="adj2" fmla="val 2029607"/>
                <a:gd name="adj3" fmla="val 4642"/>
              </a:avLst>
            </a:prstGeom>
            <a:solidFill>
              <a:srgbClr val="4372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1656848" y="1122116"/>
              <a:ext cx="2675336" cy="2452006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 txBox="1"/>
            <p:nvPr/>
          </p:nvSpPr>
          <p:spPr>
            <a:xfrm>
              <a:off x="2048642" y="1481204"/>
              <a:ext cx="1891748" cy="17338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20300" rIns="20300" bIns="20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600" b="1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Cambio Educativo y Organizacional</a:t>
              </a:r>
              <a:endParaRPr dirty="0"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2060000" y="-86312"/>
              <a:ext cx="2009446" cy="1477600"/>
            </a:xfrm>
            <a:prstGeom prst="ellipse">
              <a:avLst/>
            </a:prstGeom>
            <a:solidFill>
              <a:srgbClr val="D0CECE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 txBox="1"/>
            <p:nvPr/>
          </p:nvSpPr>
          <p:spPr>
            <a:xfrm>
              <a:off x="2354277" y="130078"/>
              <a:ext cx="1420892" cy="10448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75" tIns="17775" rIns="17775" bIns="17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400" b="1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Fines y propósitos educativos: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None/>
              </a:pPr>
              <a:r>
                <a:rPr lang="es-MX" sz="1400" b="1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Currículum</a:t>
              </a: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3685611" y="2613663"/>
              <a:ext cx="1879974" cy="1384122"/>
            </a:xfrm>
            <a:prstGeom prst="ellipse">
              <a:avLst/>
            </a:prstGeom>
            <a:solidFill>
              <a:srgbClr val="7B7B7B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 txBox="1"/>
            <p:nvPr/>
          </p:nvSpPr>
          <p:spPr>
            <a:xfrm>
              <a:off x="3960927" y="2816363"/>
              <a:ext cx="1329342" cy="9787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75" tIns="17775" rIns="17775" bIns="17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400" b="1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Gestión escolar e institucional</a:t>
              </a: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75766" y="2514032"/>
              <a:ext cx="1897509" cy="1556093"/>
            </a:xfrm>
            <a:prstGeom prst="ellipse">
              <a:avLst/>
            </a:prstGeom>
            <a:solidFill>
              <a:srgbClr val="6FAA47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 txBox="1"/>
            <p:nvPr/>
          </p:nvSpPr>
          <p:spPr>
            <a:xfrm>
              <a:off x="753650" y="2741917"/>
              <a:ext cx="1341741" cy="11003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75" tIns="17775" rIns="17775" bIns="17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400" b="1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Formación docente y desarrollo profesional</a:t>
              </a:r>
              <a:endParaRPr/>
            </a:p>
          </p:txBody>
        </p:sp>
      </p:grpSp>
      <p:sp>
        <p:nvSpPr>
          <p:cNvPr id="220" name="Google Shape;220;p29"/>
          <p:cNvSpPr/>
          <p:nvPr/>
        </p:nvSpPr>
        <p:spPr>
          <a:xfrm>
            <a:off x="8164287" y="2363191"/>
            <a:ext cx="3410816" cy="383804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just" rtl="0">
              <a:spcBef>
                <a:spcPts val="6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150000"/>
              <a:buFont typeface="Arial"/>
              <a:buChar char="•"/>
            </a:pPr>
            <a:r>
              <a:rPr lang="es-MX" sz="1600" dirty="0" smtClean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Visión </a:t>
            </a:r>
            <a:r>
              <a:rPr lang="es-MX" sz="16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y objetivos compartidos</a:t>
            </a:r>
            <a:endParaRPr dirty="0">
              <a:solidFill>
                <a:schemeClr val="bg1"/>
              </a:solidFill>
            </a:endParaRPr>
          </a:p>
          <a:p>
            <a:pPr marL="285750" marR="0" lvl="0" indent="-285750" algn="just" rtl="0">
              <a:spcBef>
                <a:spcPts val="6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150000"/>
              <a:buFont typeface="Arial"/>
              <a:buChar char="•"/>
            </a:pPr>
            <a:r>
              <a:rPr lang="es-MX" sz="16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Un ambiente que estimula el aprendizaje</a:t>
            </a:r>
            <a:endParaRPr dirty="0">
              <a:solidFill>
                <a:schemeClr val="bg1"/>
              </a:solidFill>
            </a:endParaRPr>
          </a:p>
          <a:p>
            <a:pPr marL="285750" marR="0" lvl="0" indent="-285750" algn="just" rtl="0">
              <a:spcBef>
                <a:spcPts val="6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150000"/>
              <a:buFont typeface="Arial"/>
              <a:buChar char="•"/>
            </a:pPr>
            <a:r>
              <a:rPr lang="es-MX" sz="16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La enseñanza y el aprendizaje como centro de la actividad escolar</a:t>
            </a:r>
            <a:endParaRPr dirty="0">
              <a:solidFill>
                <a:schemeClr val="bg1"/>
              </a:solidFill>
            </a:endParaRPr>
          </a:p>
          <a:p>
            <a:pPr marL="285750" marR="0" lvl="0" indent="-285750" algn="just" rtl="0">
              <a:spcBef>
                <a:spcPts val="6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150000"/>
              <a:buFont typeface="Arial"/>
              <a:buChar char="•"/>
            </a:pPr>
            <a:r>
              <a:rPr lang="es-MX" sz="16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Enseñanza con propósito</a:t>
            </a:r>
            <a:endParaRPr dirty="0">
              <a:solidFill>
                <a:schemeClr val="bg1"/>
              </a:solidFill>
            </a:endParaRPr>
          </a:p>
          <a:p>
            <a:pPr marL="285750" marR="0" lvl="0" indent="-285750" algn="just" rtl="0">
              <a:spcBef>
                <a:spcPts val="6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150000"/>
              <a:buFont typeface="Arial"/>
              <a:buChar char="•"/>
            </a:pPr>
            <a:r>
              <a:rPr lang="es-MX" sz="16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Colaboración de la familia y la escuela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8406794" y="1823508"/>
            <a:ext cx="29258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MX" sz="2400" b="1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Escuelas eficaces</a:t>
            </a:r>
            <a:endParaRPr lang="es-MX" sz="2400" dirty="0">
              <a:solidFill>
                <a:srgbClr val="C0000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53533" y="3935263"/>
            <a:ext cx="24622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rgbClr val="C00000"/>
                </a:solidFill>
                <a:latin typeface="Montserrat" panose="02000505000000020004" pitchFamily="2" charset="0"/>
                <a:ea typeface="Calibri"/>
                <a:cs typeface="Calibri"/>
                <a:sym typeface="Calibri"/>
              </a:rPr>
              <a:t>El cambio educativo</a:t>
            </a:r>
            <a:endParaRPr lang="en-US" sz="2800" dirty="0">
              <a:solidFill>
                <a:srgbClr val="C00000"/>
              </a:solidFill>
              <a:latin typeface="Montserrat" panose="02000505000000020004" pitchFamily="2" charset="0"/>
            </a:endParaRPr>
          </a:p>
        </p:txBody>
      </p:sp>
      <p:cxnSp>
        <p:nvCxnSpPr>
          <p:cNvPr id="21" name="Conector recto 20"/>
          <p:cNvCxnSpPr/>
          <p:nvPr/>
        </p:nvCxnSpPr>
        <p:spPr>
          <a:xfrm>
            <a:off x="481882" y="5124854"/>
            <a:ext cx="188724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>
            <a:off x="481882" y="3699779"/>
            <a:ext cx="188724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/>
          <p:cNvSpPr/>
          <p:nvPr/>
        </p:nvSpPr>
        <p:spPr>
          <a:xfrm>
            <a:off x="6954982" y="1164583"/>
            <a:ext cx="4862945" cy="15924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Google Shape;225;p30"/>
          <p:cNvSpPr txBox="1"/>
          <p:nvPr/>
        </p:nvSpPr>
        <p:spPr>
          <a:xfrm>
            <a:off x="1297855" y="2942127"/>
            <a:ext cx="62520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Rectángulo 6"/>
          <p:cNvSpPr/>
          <p:nvPr/>
        </p:nvSpPr>
        <p:spPr>
          <a:xfrm>
            <a:off x="0" y="3658569"/>
            <a:ext cx="6126202" cy="1433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41;p22"/>
          <p:cNvSpPr txBox="1"/>
          <p:nvPr/>
        </p:nvSpPr>
        <p:spPr>
          <a:xfrm>
            <a:off x="362936" y="3757914"/>
            <a:ext cx="6010155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s-MX" sz="3200" b="1" dirty="0" smtClean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¿</a:t>
            </a:r>
            <a:r>
              <a:rPr lang="es-ES" sz="32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Visión y Planeación Estratégica del </a:t>
            </a:r>
            <a:r>
              <a:rPr lang="es-ES" sz="3200" b="1" dirty="0" smtClean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CONALEP</a:t>
            </a:r>
            <a:r>
              <a:rPr lang="es-MX" sz="3200" b="1" dirty="0" smtClean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1600" dirty="0">
              <a:solidFill>
                <a:srgbClr val="C00000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103" y="1164583"/>
            <a:ext cx="4490636" cy="3555087"/>
          </a:xfrm>
          <a:prstGeom prst="rect">
            <a:avLst/>
          </a:prstGeom>
        </p:spPr>
      </p:pic>
      <p:pic>
        <p:nvPicPr>
          <p:cNvPr id="2050" name="Picture 2" descr="Image result for conale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7" t="10983" r="25287" b="21512"/>
          <a:stretch/>
        </p:blipFill>
        <p:spPr bwMode="auto">
          <a:xfrm>
            <a:off x="8475166" y="4719670"/>
            <a:ext cx="1856509" cy="183414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1"/>
          <p:cNvSpPr txBox="1"/>
          <p:nvPr/>
        </p:nvSpPr>
        <p:spPr>
          <a:xfrm>
            <a:off x="9171993" y="1316655"/>
            <a:ext cx="260066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9900"/>
              </a:buClr>
              <a:buSzPts val="2000"/>
              <a:buFont typeface="Montserrat"/>
              <a:buNone/>
            </a:pPr>
            <a:r>
              <a:rPr lang="es-MX" sz="2000" b="1" i="0" u="none" strike="noStrike" cap="none" dirty="0">
                <a:solidFill>
                  <a:srgbClr val="CC9900"/>
                </a:solidFill>
                <a:latin typeface="Montserrat"/>
                <a:ea typeface="Montserrat"/>
                <a:cs typeface="Montserrat"/>
                <a:sym typeface="Montserrat"/>
              </a:rPr>
              <a:t>METODOLOGÍA</a:t>
            </a:r>
            <a:endParaRPr sz="2800" b="1" i="0" u="none" strike="noStrike" cap="none" dirty="0">
              <a:solidFill>
                <a:srgbClr val="CC99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2" name="Google Shape;232;p31"/>
          <p:cNvSpPr/>
          <p:nvPr/>
        </p:nvSpPr>
        <p:spPr>
          <a:xfrm>
            <a:off x="0" y="6041150"/>
            <a:ext cx="12185999" cy="134241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31"/>
          <p:cNvSpPr txBox="1"/>
          <p:nvPr/>
        </p:nvSpPr>
        <p:spPr>
          <a:xfrm>
            <a:off x="179774" y="1025468"/>
            <a:ext cx="755106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 dirty="0">
                <a:solidFill>
                  <a:srgbClr val="800000"/>
                </a:solidFill>
                <a:latin typeface="Montserrat"/>
                <a:ea typeface="Montserrat"/>
                <a:cs typeface="Montserrat"/>
                <a:sym typeface="Montserrat"/>
              </a:rPr>
              <a:t>PROGRAMA INSTITUCIONAL DE TRABAJO 2019-2024: Método para su construcción</a:t>
            </a:r>
            <a:endParaRPr dirty="0"/>
          </a:p>
        </p:txBody>
      </p:sp>
      <p:sp>
        <p:nvSpPr>
          <p:cNvPr id="234" name="Google Shape;234;p31"/>
          <p:cNvSpPr txBox="1"/>
          <p:nvPr/>
        </p:nvSpPr>
        <p:spPr>
          <a:xfrm>
            <a:off x="2517630" y="4053123"/>
            <a:ext cx="471020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9388" marR="0" lvl="0" indent="-179388" algn="just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s-MX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Memorias.</a:t>
            </a:r>
            <a:endParaRPr/>
          </a:p>
          <a:p>
            <a:pPr marL="179388" marR="0" lvl="0" indent="-179388" algn="just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s-MX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Informes de autoevaluación.</a:t>
            </a:r>
            <a:endParaRPr/>
          </a:p>
          <a:p>
            <a:pPr marL="179388" marR="0" lvl="0" indent="-179388" algn="just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s-MX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Estadísticas educativas.</a:t>
            </a:r>
            <a:endParaRPr/>
          </a:p>
          <a:p>
            <a:pPr marL="179388" marR="0" lvl="0" indent="-179388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s-MX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Resultados de evaluaciones externas.</a:t>
            </a:r>
            <a:endParaRPr/>
          </a:p>
        </p:txBody>
      </p:sp>
      <p:sp>
        <p:nvSpPr>
          <p:cNvPr id="235" name="Google Shape;235;p31"/>
          <p:cNvSpPr txBox="1"/>
          <p:nvPr/>
        </p:nvSpPr>
        <p:spPr>
          <a:xfrm>
            <a:off x="2517630" y="5043208"/>
            <a:ext cx="5471734" cy="1343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975" marR="0" lvl="0" indent="-180975" algn="just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s-MX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Situación de los Colegios Estatales del CONALEP.</a:t>
            </a:r>
            <a:endParaRPr/>
          </a:p>
          <a:p>
            <a:pPr marL="180975" marR="0" lvl="0" indent="-180975" algn="just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s-MX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Estadística de control escolar.</a:t>
            </a:r>
            <a:endParaRPr/>
          </a:p>
          <a:p>
            <a:pPr marL="180975" marR="0" lvl="0" indent="-180975" algn="just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s-MX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Caracterización de los docentes y rasgos de los directivos.</a:t>
            </a:r>
            <a:endParaRPr/>
          </a:p>
          <a:p>
            <a:pPr marL="180975" marR="0" lvl="0" indent="-180975" algn="just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s-MX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Programas innovadores y mejores prácticas</a:t>
            </a:r>
            <a:endParaRPr/>
          </a:p>
          <a:p>
            <a:pPr marL="180975" marR="0" lvl="0" indent="-180975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s-MX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Aportaciones de Colegios Estatales (documentos de propuestas y acción).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36" name="Google Shape;236;p31"/>
          <p:cNvGrpSpPr/>
          <p:nvPr/>
        </p:nvGrpSpPr>
        <p:grpSpPr>
          <a:xfrm>
            <a:off x="1166898" y="1881394"/>
            <a:ext cx="1173311" cy="4493034"/>
            <a:chOff x="1894581" y="1660566"/>
            <a:chExt cx="1173311" cy="4493034"/>
          </a:xfrm>
        </p:grpSpPr>
        <p:sp>
          <p:nvSpPr>
            <p:cNvPr id="237" name="Google Shape;237;p31"/>
            <p:cNvSpPr/>
            <p:nvPr/>
          </p:nvSpPr>
          <p:spPr>
            <a:xfrm>
              <a:off x="1894581" y="1660566"/>
              <a:ext cx="385010" cy="4493034"/>
            </a:xfrm>
            <a:prstGeom prst="upDownArrow">
              <a:avLst>
                <a:gd name="adj1" fmla="val 50000"/>
                <a:gd name="adj2" fmla="val 50000"/>
              </a:avLst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8" name="Google Shape;238;p31"/>
            <p:cNvSpPr txBox="1"/>
            <p:nvPr/>
          </p:nvSpPr>
          <p:spPr>
            <a:xfrm>
              <a:off x="2014712" y="2604763"/>
              <a:ext cx="1053180" cy="30777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4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MACRO</a:t>
              </a:r>
              <a:endParaRPr sz="1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9" name="Google Shape;239;p31"/>
            <p:cNvSpPr txBox="1"/>
            <p:nvPr/>
          </p:nvSpPr>
          <p:spPr>
            <a:xfrm>
              <a:off x="2014711" y="4083242"/>
              <a:ext cx="890337" cy="30777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4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MESO</a:t>
              </a:r>
              <a:endParaRPr sz="1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0" name="Google Shape;240;p31"/>
            <p:cNvSpPr txBox="1"/>
            <p:nvPr/>
          </p:nvSpPr>
          <p:spPr>
            <a:xfrm>
              <a:off x="2026743" y="5208980"/>
              <a:ext cx="890337" cy="30777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4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MICRO</a:t>
              </a:r>
              <a:endParaRPr sz="1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41" name="Google Shape;241;p31"/>
          <p:cNvSpPr/>
          <p:nvPr/>
        </p:nvSpPr>
        <p:spPr>
          <a:xfrm rot="10800000" flipH="1">
            <a:off x="8317597" y="1756388"/>
            <a:ext cx="385011" cy="4419530"/>
          </a:xfrm>
          <a:prstGeom prst="leftBrace">
            <a:avLst>
              <a:gd name="adj1" fmla="val 8333"/>
              <a:gd name="adj2" fmla="val 49507"/>
            </a:avLst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2" name="Google Shape;242;p31"/>
          <p:cNvSpPr txBox="1"/>
          <p:nvPr/>
        </p:nvSpPr>
        <p:spPr>
          <a:xfrm>
            <a:off x="2517630" y="1827106"/>
            <a:ext cx="5471734" cy="2139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Diagnósticos sobre la EMS en México</a:t>
            </a:r>
            <a:endParaRPr dirty="0"/>
          </a:p>
          <a:p>
            <a:pPr marL="180975" marR="0" lvl="0" indent="-180975" algn="just" rtl="0">
              <a:lnSpc>
                <a:spcPct val="110714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s-MX" sz="1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Educación de los adolescentes inscritos en la EMS, particularmente en las escuelas técnicas y profesionales.</a:t>
            </a:r>
            <a:endParaRPr dirty="0"/>
          </a:p>
          <a:p>
            <a:pPr marL="180975" marR="0" lvl="0" indent="-180975" algn="just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s-MX" sz="1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Transición de los jóvenes al empleo.</a:t>
            </a:r>
            <a:endParaRPr dirty="0"/>
          </a:p>
          <a:p>
            <a:pPr marL="180975" marR="0" lvl="0" indent="-180975" algn="just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s-MX" sz="1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Niveles de empleabilidad.</a:t>
            </a:r>
            <a:endParaRPr dirty="0"/>
          </a:p>
          <a:p>
            <a:pPr marL="180975" marR="0" lvl="0" indent="-180975" algn="just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s-MX" sz="1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Jóvenes adultos sin actividad escolar ni laboral.</a:t>
            </a:r>
            <a:endParaRPr dirty="0"/>
          </a:p>
          <a:p>
            <a:pPr marL="180975" marR="0" lvl="0" indent="-180975" algn="just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s-MX" sz="1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Modelos duales.</a:t>
            </a:r>
            <a:endParaRPr dirty="0"/>
          </a:p>
          <a:p>
            <a:pPr marL="180975" marR="0" lvl="0" indent="-180975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s-MX" sz="1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Inclusión y atención a la diversidad, la marginalidad urbana, la discapacidad y la migración.</a:t>
            </a:r>
            <a:endParaRPr dirty="0"/>
          </a:p>
        </p:txBody>
      </p:sp>
      <p:sp>
        <p:nvSpPr>
          <p:cNvPr id="243" name="Google Shape;243;p31"/>
          <p:cNvSpPr txBox="1"/>
          <p:nvPr/>
        </p:nvSpPr>
        <p:spPr>
          <a:xfrm>
            <a:off x="8928982" y="2166403"/>
            <a:ext cx="3086684" cy="3508653"/>
          </a:xfrm>
          <a:prstGeom prst="rect">
            <a:avLst/>
          </a:prstGeom>
          <a:noFill/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3050" marR="0" lvl="0" indent="-2730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✔"/>
            </a:pPr>
            <a:r>
              <a:rPr lang="es-MX" sz="14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Discusión entre los directivos de los planteles sobre los documentos de diagnóstico elaborados para este propósito.</a:t>
            </a:r>
            <a:endParaRPr dirty="0"/>
          </a:p>
          <a:p>
            <a:pPr marL="273050" marR="0" lvl="0" indent="-273050" algn="just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✔"/>
            </a:pPr>
            <a:r>
              <a:rPr lang="es-MX" sz="14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Recuperación de mejores prácticas de enseñanza-aprendizaje. </a:t>
            </a:r>
            <a:endParaRPr dirty="0"/>
          </a:p>
          <a:p>
            <a:pPr marL="273050" marR="0" lvl="0" indent="-273050" algn="just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✔"/>
            </a:pPr>
            <a:r>
              <a:rPr lang="es-MX" sz="14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Alineación con las orientaciones de política del PND, el Programa Sectorial de Educación y las políticas de SEMS.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2"/>
          <p:cNvSpPr/>
          <p:nvPr/>
        </p:nvSpPr>
        <p:spPr>
          <a:xfrm>
            <a:off x="223880" y="802795"/>
            <a:ext cx="7758545" cy="1001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MX" sz="1800" b="1" dirty="0">
                <a:solidFill>
                  <a:srgbClr val="760016"/>
                </a:solidFill>
                <a:latin typeface="Montserrat"/>
                <a:ea typeface="Montserrat"/>
                <a:cs typeface="Montserrat"/>
                <a:sym typeface="Montserrat"/>
              </a:rPr>
              <a:t>UN CONALEP QUE SE TRANSFORMA PARA QUE LOS JÓVENES REALICEN SUS SUEÑOS. Experiencia y ventajas competitivas 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32"/>
          <p:cNvSpPr txBox="1"/>
          <p:nvPr/>
        </p:nvSpPr>
        <p:spPr>
          <a:xfrm>
            <a:off x="223880" y="2220115"/>
            <a:ext cx="8207737" cy="4253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ct val="200000"/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Los adolescentes y jóvenes mexicanos requieren finalizar los estudios obligatorios y seguir aprendiendo a lo largo de la vida.</a:t>
            </a:r>
            <a:endParaRPr dirty="0"/>
          </a:p>
          <a:p>
            <a:pPr marL="438150" marR="0" lvl="0" indent="-28575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ct val="200000"/>
              <a:buFont typeface="Arial" panose="020B0604020202020204" pitchFamily="34" charset="0"/>
              <a:buChar char="•"/>
            </a:pPr>
            <a:endParaRPr sz="16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ct val="200000"/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Las escuelas deben ser lugares que se adaptan a los alumnos e incluyen a todos.</a:t>
            </a:r>
            <a:endParaRPr dirty="0"/>
          </a:p>
          <a:p>
            <a:pPr marL="438150" marR="0" lvl="0" indent="-28575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ct val="200000"/>
              <a:buFont typeface="Arial" panose="020B0604020202020204" pitchFamily="34" charset="0"/>
              <a:buChar char="•"/>
            </a:pPr>
            <a:endParaRPr sz="16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ct val="200000"/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Los alumnos que ingresan al CONALEP deben ser atendidos de acuerdo a sus rasgos personales y características académicas para así procurar que todos terminen este nivel y prosigan en trayectos exitosos.</a:t>
            </a:r>
            <a:endParaRPr dirty="0"/>
          </a:p>
          <a:p>
            <a:pPr marL="438150" marR="0" lvl="0" indent="-28575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ct val="200000"/>
              <a:buFont typeface="Arial" panose="020B0604020202020204" pitchFamily="34" charset="0"/>
              <a:buChar char="•"/>
            </a:pPr>
            <a:endParaRPr sz="16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ct val="200000"/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Los planteles deben disponer de modelos académicos flexibles, de tecnologías para el aprendizaje, de vínculos con los mercados laborales y con actividades de educación física y artística.</a:t>
            </a:r>
            <a:endParaRPr sz="16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0" name="Google Shape;250;p32"/>
          <p:cNvPicPr preferRelativeResize="0"/>
          <p:nvPr/>
        </p:nvPicPr>
        <p:blipFill rotWithShape="1">
          <a:blip r:embed="rId3">
            <a:alphaModFix/>
          </a:blip>
          <a:srcRect l="27463" r="25634"/>
          <a:stretch/>
        </p:blipFill>
        <p:spPr>
          <a:xfrm>
            <a:off x="8966530" y="2114960"/>
            <a:ext cx="2744769" cy="3901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/>
          <p:nvPr/>
        </p:nvSpPr>
        <p:spPr>
          <a:xfrm>
            <a:off x="479728" y="2006865"/>
            <a:ext cx="11485200" cy="5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064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660033"/>
              </a:buClr>
              <a:buSzPct val="130000"/>
              <a:buFont typeface="Wingdings" panose="05000000000000000000" pitchFamily="2" charset="2"/>
              <a:buChar char="ü"/>
            </a:pPr>
            <a:r>
              <a:rPr lang="es-MX" sz="18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¿</a:t>
            </a:r>
            <a:r>
              <a:rPr lang="es-MX" sz="18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Qué nos impulsa a la transformación profunda?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4064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660033"/>
              </a:buClr>
              <a:buSzPct val="130000"/>
              <a:buFont typeface="Wingdings" panose="05000000000000000000" pitchFamily="2" charset="2"/>
              <a:buChar char="ü"/>
            </a:pPr>
            <a:r>
              <a:rPr lang="es-MX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¿Qué sabemos del cambio educativo?</a:t>
            </a:r>
            <a:endParaRPr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4064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660033"/>
              </a:buClr>
              <a:buSzPct val="130000"/>
              <a:buFont typeface="Wingdings" panose="05000000000000000000" pitchFamily="2" charset="2"/>
              <a:buChar char="ü"/>
            </a:pPr>
            <a:r>
              <a:rPr lang="es-MX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Visión y Planeación Estratégica en Conalep</a:t>
            </a:r>
            <a:endParaRPr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4064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660033"/>
              </a:buClr>
              <a:buSzPct val="130000"/>
              <a:buFont typeface="Wingdings" panose="05000000000000000000" pitchFamily="2" charset="2"/>
              <a:buChar char="ü"/>
            </a:pPr>
            <a:r>
              <a:rPr lang="es-MX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 Nueva Escuela Técnica Mexicana</a:t>
            </a:r>
            <a:endParaRPr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4064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660033"/>
              </a:buClr>
              <a:buSzPct val="130000"/>
              <a:buFont typeface="Wingdings" panose="05000000000000000000" pitchFamily="2" charset="2"/>
              <a:buChar char="ü"/>
            </a:pPr>
            <a:r>
              <a:rPr lang="es-MX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 NET-CONALEP y el Desarrollo Regional</a:t>
            </a:r>
            <a:endParaRPr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4064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660033"/>
              </a:buClr>
              <a:buSzPct val="130000"/>
              <a:buFont typeface="Wingdings" panose="05000000000000000000" pitchFamily="2" charset="2"/>
              <a:buChar char="ü"/>
            </a:pPr>
            <a:r>
              <a:rPr lang="es-MX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Trazabilidad del Aprendizaje: Docentes y Directivos como agentes de la transformación</a:t>
            </a:r>
            <a:endParaRPr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4064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660033"/>
              </a:buClr>
              <a:buSzPct val="130000"/>
              <a:buFont typeface="Wingdings" panose="05000000000000000000" pitchFamily="2" charset="2"/>
              <a:buChar char="ü"/>
            </a:pPr>
            <a:r>
              <a:rPr lang="es-MX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Tecnología como Factor de Cambio</a:t>
            </a:r>
            <a:endParaRPr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40640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rgbClr val="660033"/>
              </a:buClr>
              <a:buSzPct val="130000"/>
              <a:buFont typeface="Wingdings" panose="05000000000000000000" pitchFamily="2" charset="2"/>
              <a:buChar char="ü"/>
            </a:pPr>
            <a:r>
              <a:rPr lang="es-MX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Reflexiones Compartidas</a:t>
            </a:r>
            <a:endParaRPr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48428" y="1113478"/>
            <a:ext cx="10743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s-MX" sz="2000" b="1" dirty="0" smtClean="0">
                <a:solidFill>
                  <a:srgbClr val="760016"/>
                </a:solidFill>
                <a:latin typeface="Montserrat"/>
                <a:ea typeface="Montserrat"/>
                <a:cs typeface="Montserrat"/>
                <a:sym typeface="Montserrat"/>
              </a:rPr>
              <a:t>GUION</a:t>
            </a:r>
            <a:endParaRPr lang="es-MX" sz="2000" b="1" dirty="0">
              <a:solidFill>
                <a:srgbClr val="A61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" name="Conector recto 3"/>
          <p:cNvCxnSpPr/>
          <p:nvPr/>
        </p:nvCxnSpPr>
        <p:spPr>
          <a:xfrm>
            <a:off x="969818" y="266007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/>
          <p:cNvCxnSpPr/>
          <p:nvPr/>
        </p:nvCxnSpPr>
        <p:spPr>
          <a:xfrm>
            <a:off x="368891" y="2618509"/>
            <a:ext cx="1119965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>
            <a:off x="368891" y="3200400"/>
            <a:ext cx="1119965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368891" y="3754582"/>
            <a:ext cx="1119965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368891" y="4253345"/>
            <a:ext cx="1119965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>
            <a:off x="368891" y="4835236"/>
            <a:ext cx="1119965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368891" y="5389418"/>
            <a:ext cx="1119965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368891" y="5874327"/>
            <a:ext cx="1119965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368891" y="6456218"/>
            <a:ext cx="1119965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>
            <a:off x="368891" y="2048429"/>
            <a:ext cx="1119965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3"/>
          <p:cNvSpPr/>
          <p:nvPr/>
        </p:nvSpPr>
        <p:spPr>
          <a:xfrm>
            <a:off x="370356" y="1109505"/>
            <a:ext cx="11360727" cy="685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1" dirty="0">
                <a:solidFill>
                  <a:srgbClr val="760016"/>
                </a:solidFill>
                <a:latin typeface="Montserrat"/>
                <a:ea typeface="Montserrat"/>
                <a:cs typeface="Montserrat"/>
                <a:sym typeface="Montserrat"/>
              </a:rPr>
              <a:t>UN CONALEP QUE SE TRANSFORMA PARA QUE LOS JÓVENES REALICEN SUS SUEÑOS. </a:t>
            </a:r>
            <a:endParaRPr dirty="0"/>
          </a:p>
          <a:p>
            <a:pPr marL="0" marR="0" lvl="0" indent="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1" dirty="0">
                <a:solidFill>
                  <a:srgbClr val="760016"/>
                </a:solidFill>
                <a:latin typeface="Montserrat"/>
                <a:ea typeface="Montserrat"/>
                <a:cs typeface="Montserrat"/>
                <a:sym typeface="Montserrat"/>
              </a:rPr>
              <a:t>Experiencia y ventajas competitivas 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33"/>
          <p:cNvSpPr txBox="1"/>
          <p:nvPr/>
        </p:nvSpPr>
        <p:spPr>
          <a:xfrm>
            <a:off x="150907" y="1909627"/>
            <a:ext cx="8197286" cy="4573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400"/>
              <a:buFont typeface="Arial" panose="020B0604020202020204" pitchFamily="34" charset="0"/>
              <a:buChar char="•"/>
            </a:pPr>
            <a:r>
              <a:rPr lang="es-MX" sz="16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 nuevo CONALEP puede jugar un papel estratégico por su capacidad para abrir oportunidades de aprendizaje y de empleabilidad a una alta proporción de las generaciones de 15  a 24 años.</a:t>
            </a:r>
            <a:endParaRPr dirty="0"/>
          </a:p>
          <a:p>
            <a:pPr marL="438150" marR="0" lvl="0" indent="-28575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400"/>
              <a:buFont typeface="Arial" panose="020B0604020202020204" pitchFamily="34" charset="0"/>
              <a:buChar char="•"/>
            </a:pPr>
            <a:endParaRPr sz="16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400"/>
              <a:buFont typeface="Arial" panose="020B0604020202020204" pitchFamily="34" charset="0"/>
              <a:buChar char="•"/>
            </a:pPr>
            <a:r>
              <a:rPr lang="es-MX" sz="16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 institución se prepara para convertirse en una red de planteles y centros que evolucionan hacia la Nueva Escuela Técnica Mexicana (NET-M).</a:t>
            </a:r>
            <a:endParaRPr dirty="0"/>
          </a:p>
          <a:p>
            <a:pPr marL="438150" marR="0" lvl="0" indent="-28575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400"/>
              <a:buFont typeface="Arial" panose="020B0604020202020204" pitchFamily="34" charset="0"/>
              <a:buChar char="•"/>
            </a:pPr>
            <a:endParaRPr sz="16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400"/>
              <a:buFont typeface="Arial" panose="020B0604020202020204" pitchFamily="34" charset="0"/>
              <a:buChar char="•"/>
            </a:pPr>
            <a:r>
              <a:rPr lang="es-MX" sz="16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Los planteles del CONALEP transitan hacia la NET-M de acuerdo a sus características, oportunidades y a las aspiraciones de sus comunidades.</a:t>
            </a:r>
            <a:endParaRPr dirty="0"/>
          </a:p>
          <a:p>
            <a:pPr marL="438150" marR="0" lvl="0" indent="-28575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400"/>
              <a:buFont typeface="Arial" panose="020B0604020202020204" pitchFamily="34" charset="0"/>
              <a:buChar char="•"/>
            </a:pPr>
            <a:endParaRPr sz="16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400"/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 mayor demanda de profesionales técnicos se ubica en los campos de la </a:t>
            </a:r>
            <a:r>
              <a:rPr lang="es-MX" sz="16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inteligencia artificial, ciencia de datos, seguridad informática, computación cuántica, internet de las cosas y realidad aumentada. Estos son los motores del futuro.</a:t>
            </a:r>
            <a:endParaRPr sz="16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7" name="Google Shape;257;p33"/>
          <p:cNvPicPr preferRelativeResize="0"/>
          <p:nvPr/>
        </p:nvPicPr>
        <p:blipFill rotWithShape="1">
          <a:blip r:embed="rId3">
            <a:alphaModFix/>
          </a:blip>
          <a:srcRect l="31828" r="24198"/>
          <a:stretch/>
        </p:blipFill>
        <p:spPr>
          <a:xfrm>
            <a:off x="8869548" y="2244108"/>
            <a:ext cx="2861535" cy="3904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Image result for nueva escuela tecnica mexica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194" y="4971546"/>
            <a:ext cx="3155469" cy="177495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102" name="Picture 6" descr="Image result for net m conale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9" t="1561" b="20582"/>
          <a:stretch/>
        </p:blipFill>
        <p:spPr bwMode="auto">
          <a:xfrm>
            <a:off x="6786396" y="3571527"/>
            <a:ext cx="2284411" cy="1835888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" name="Rectángulo 1"/>
          <p:cNvSpPr/>
          <p:nvPr/>
        </p:nvSpPr>
        <p:spPr>
          <a:xfrm>
            <a:off x="0" y="2591769"/>
            <a:ext cx="5256322" cy="2815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adroTexto 8"/>
          <p:cNvSpPr txBox="1"/>
          <p:nvPr/>
        </p:nvSpPr>
        <p:spPr>
          <a:xfrm>
            <a:off x="870324" y="2770767"/>
            <a:ext cx="5023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LA NUEVA ESCUELA </a:t>
            </a:r>
          </a:p>
          <a:p>
            <a:r>
              <a:rPr lang="es-ES" sz="2400" b="1" dirty="0" smtClean="0">
                <a:solidFill>
                  <a:srgbClr val="C00000"/>
                </a:solidFill>
                <a:latin typeface="Montserrat" panose="00000500000000000000" pitchFamily="2" charset="0"/>
              </a:rPr>
              <a:t>TÉCNICA MEXICANA</a:t>
            </a:r>
            <a:endParaRPr lang="en-US" sz="2400" b="1" dirty="0">
              <a:solidFill>
                <a:srgbClr val="C00000"/>
              </a:solidFill>
              <a:latin typeface="Montserrat" panose="00000500000000000000" pitchFamily="2" charset="0"/>
            </a:endParaRPr>
          </a:p>
        </p:txBody>
      </p:sp>
      <p:pic>
        <p:nvPicPr>
          <p:cNvPr id="4100" name="Picture 4" descr="Image result for net m conale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70" y="1331025"/>
            <a:ext cx="3325780" cy="198683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9" name="Picture 2" descr="Image result for net m conale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194" y="2402731"/>
            <a:ext cx="2534807" cy="190110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1" name="Rectángulo redondeado 10"/>
          <p:cNvSpPr/>
          <p:nvPr/>
        </p:nvSpPr>
        <p:spPr>
          <a:xfrm>
            <a:off x="185998" y="3713481"/>
            <a:ext cx="4705108" cy="128575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adroTexto 11"/>
          <p:cNvSpPr txBox="1"/>
          <p:nvPr/>
        </p:nvSpPr>
        <p:spPr>
          <a:xfrm>
            <a:off x="467149" y="3571527"/>
            <a:ext cx="46048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600" b="1" dirty="0" smtClean="0">
                <a:solidFill>
                  <a:srgbClr val="006B54"/>
                </a:solidFill>
                <a:latin typeface="Montserrat" panose="00000500000000000000" pitchFamily="2" charset="0"/>
              </a:rPr>
              <a:t>NET</a:t>
            </a:r>
            <a:r>
              <a:rPr lang="es-ES" sz="9600" b="1" dirty="0" smtClean="0">
                <a:solidFill>
                  <a:srgbClr val="C00000"/>
                </a:solidFill>
                <a:latin typeface="Montserrat" panose="00000500000000000000" pitchFamily="2" charset="0"/>
              </a:rPr>
              <a:t>-</a:t>
            </a:r>
            <a:r>
              <a:rPr lang="es-ES" sz="9600" b="1" dirty="0" smtClean="0">
                <a:solidFill>
                  <a:srgbClr val="006B54"/>
                </a:solidFill>
                <a:latin typeface="Montserrat" panose="00000500000000000000" pitchFamily="2" charset="0"/>
              </a:rPr>
              <a:t>M</a:t>
            </a:r>
            <a:endParaRPr lang="en-US" sz="9600" b="1" dirty="0">
              <a:solidFill>
                <a:srgbClr val="006B54"/>
              </a:solidFill>
              <a:latin typeface="Montserrat" panose="00000500000000000000" pitchFamily="2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4264" y="1131992"/>
            <a:ext cx="6626926" cy="601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1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5"/>
          <p:cNvSpPr/>
          <p:nvPr/>
        </p:nvSpPr>
        <p:spPr>
          <a:xfrm>
            <a:off x="3019085" y="1069065"/>
            <a:ext cx="641874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>
                <a:solidFill>
                  <a:srgbClr val="800000"/>
                </a:solidFill>
                <a:latin typeface="Montserrat"/>
                <a:ea typeface="Montserrat"/>
                <a:cs typeface="Montserrat"/>
                <a:sym typeface="Montserrat"/>
              </a:rPr>
              <a:t>NUEVA ESCUELA TÉCNICA MEXICANA (NET-M)</a:t>
            </a:r>
            <a:endParaRPr sz="2000" b="1">
              <a:solidFill>
                <a:srgbClr val="8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9" name="Google Shape;269;p35"/>
          <p:cNvPicPr preferRelativeResize="0"/>
          <p:nvPr/>
        </p:nvPicPr>
        <p:blipFill rotWithShape="1">
          <a:blip r:embed="rId3">
            <a:alphaModFix/>
          </a:blip>
          <a:srcRect r="4618" b="19921"/>
          <a:stretch/>
        </p:blipFill>
        <p:spPr>
          <a:xfrm>
            <a:off x="745613" y="2543691"/>
            <a:ext cx="2184362" cy="1462658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5"/>
          <p:cNvSpPr/>
          <p:nvPr/>
        </p:nvSpPr>
        <p:spPr>
          <a:xfrm>
            <a:off x="655124" y="2091095"/>
            <a:ext cx="3896713" cy="1967060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35"/>
          <p:cNvSpPr txBox="1"/>
          <p:nvPr/>
        </p:nvSpPr>
        <p:spPr>
          <a:xfrm>
            <a:off x="655124" y="2094703"/>
            <a:ext cx="3896713" cy="307777"/>
          </a:xfrm>
          <a:prstGeom prst="rect">
            <a:avLst/>
          </a:prstGeom>
          <a:solidFill>
            <a:srgbClr val="A50021"/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Transformando el Futuro</a:t>
            </a:r>
            <a:endParaRPr sz="14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2" name="Google Shape;272;p35"/>
          <p:cNvSpPr txBox="1"/>
          <p:nvPr/>
        </p:nvSpPr>
        <p:spPr>
          <a:xfrm>
            <a:off x="2251513" y="2659126"/>
            <a:ext cx="215579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Visión del Cambio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Marco Normativo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Mejora de Procesos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Inclusión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35"/>
          <p:cNvSpPr/>
          <p:nvPr/>
        </p:nvSpPr>
        <p:spPr>
          <a:xfrm>
            <a:off x="7604231" y="2091095"/>
            <a:ext cx="3896713" cy="1967060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35"/>
          <p:cNvSpPr txBox="1"/>
          <p:nvPr/>
        </p:nvSpPr>
        <p:spPr>
          <a:xfrm>
            <a:off x="7604231" y="2094703"/>
            <a:ext cx="3896713" cy="307777"/>
          </a:xfrm>
          <a:prstGeom prst="rect">
            <a:avLst/>
          </a:prstGeom>
          <a:solidFill>
            <a:srgbClr val="A5002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Espacios Flexibles</a:t>
            </a:r>
            <a:endParaRPr sz="14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5" name="Google Shape;275;p35"/>
          <p:cNvSpPr txBox="1"/>
          <p:nvPr/>
        </p:nvSpPr>
        <p:spPr>
          <a:xfrm>
            <a:off x="8661708" y="2443735"/>
            <a:ext cx="2713378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6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Actualización Curricular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Espacios sin paredes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Investigación y Desarrollo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Diseño de Proyectos Microregionales Productivos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35"/>
          <p:cNvSpPr/>
          <p:nvPr/>
        </p:nvSpPr>
        <p:spPr>
          <a:xfrm>
            <a:off x="659559" y="4331584"/>
            <a:ext cx="3896713" cy="1967060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35"/>
          <p:cNvSpPr txBox="1"/>
          <p:nvPr/>
        </p:nvSpPr>
        <p:spPr>
          <a:xfrm>
            <a:off x="659559" y="4335192"/>
            <a:ext cx="3896713" cy="307777"/>
          </a:xfrm>
          <a:prstGeom prst="rect">
            <a:avLst/>
          </a:prstGeom>
          <a:solidFill>
            <a:srgbClr val="A5002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Trazabilidad del Aprendizaje</a:t>
            </a:r>
            <a:endParaRPr sz="14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8" name="Google Shape;278;p35"/>
          <p:cNvSpPr txBox="1"/>
          <p:nvPr/>
        </p:nvSpPr>
        <p:spPr>
          <a:xfrm>
            <a:off x="702381" y="4711273"/>
            <a:ext cx="374174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Estrategia Integral de Acompañamiento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Perfilamiento de Alumnos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Modelo Educativo Flexible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Indicadores de Aprendizaje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Capacitación Personalizada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Portafolio de empleabilidad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35"/>
          <p:cNvSpPr/>
          <p:nvPr/>
        </p:nvSpPr>
        <p:spPr>
          <a:xfrm>
            <a:off x="7598658" y="4331584"/>
            <a:ext cx="3896713" cy="1967060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35"/>
          <p:cNvSpPr txBox="1"/>
          <p:nvPr/>
        </p:nvSpPr>
        <p:spPr>
          <a:xfrm>
            <a:off x="7598658" y="4335192"/>
            <a:ext cx="3896713" cy="307777"/>
          </a:xfrm>
          <a:prstGeom prst="rect">
            <a:avLst/>
          </a:prstGeom>
          <a:solidFill>
            <a:srgbClr val="A5002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 Tecnología como Factor de Cambio</a:t>
            </a:r>
            <a:endParaRPr sz="14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1" name="Google Shape;281;p35"/>
          <p:cNvSpPr txBox="1"/>
          <p:nvPr/>
        </p:nvSpPr>
        <p:spPr>
          <a:xfrm>
            <a:off x="9268530" y="4762500"/>
            <a:ext cx="215579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Laboratorios Virtuales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Realidad Aumentada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Cómputo en la Nube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Inteligencia Artificial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Biblioteca Digital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Red de Colaboración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2" name="Google Shape;282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6824" y="2574600"/>
            <a:ext cx="1447634" cy="1383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5"/>
          <p:cNvPicPr preferRelativeResize="0"/>
          <p:nvPr/>
        </p:nvPicPr>
        <p:blipFill rotWithShape="1">
          <a:blip r:embed="rId5">
            <a:alphaModFix/>
          </a:blip>
          <a:srcRect b="16771"/>
          <a:stretch/>
        </p:blipFill>
        <p:spPr>
          <a:xfrm>
            <a:off x="7683541" y="4684224"/>
            <a:ext cx="1965856" cy="1659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1919" y="4981194"/>
            <a:ext cx="1230385" cy="1240072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5"/>
          <p:cNvSpPr/>
          <p:nvPr/>
        </p:nvSpPr>
        <p:spPr>
          <a:xfrm>
            <a:off x="306840" y="1711146"/>
            <a:ext cx="11559412" cy="4898058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8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35"/>
          <p:cNvSpPr/>
          <p:nvPr/>
        </p:nvSpPr>
        <p:spPr>
          <a:xfrm>
            <a:off x="5253649" y="3295942"/>
            <a:ext cx="1783885" cy="1685252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7" name="Google Shape;287;p3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94120" y="3824457"/>
            <a:ext cx="884390" cy="628222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5"/>
          <p:cNvSpPr/>
          <p:nvPr/>
        </p:nvSpPr>
        <p:spPr>
          <a:xfrm>
            <a:off x="4845529" y="2795168"/>
            <a:ext cx="2597109" cy="2686799"/>
          </a:xfrm>
          <a:prstGeom prst="ellipse">
            <a:avLst/>
          </a:prstGeom>
          <a:noFill/>
          <a:ln w="5715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9" name="Google Shape;289;p35"/>
          <p:cNvCxnSpPr>
            <a:stCxn id="286" idx="2"/>
            <a:endCxn id="270" idx="3"/>
          </p:cNvCxnSpPr>
          <p:nvPr/>
        </p:nvCxnSpPr>
        <p:spPr>
          <a:xfrm rot="10800000">
            <a:off x="4551949" y="3074768"/>
            <a:ext cx="701700" cy="1063800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dashDot"/>
            <a:miter lim="800000"/>
            <a:headEnd type="none" w="sm" len="sm"/>
            <a:tailEnd type="none" w="sm" len="sm"/>
          </a:ln>
        </p:spPr>
      </p:cxnSp>
      <p:cxnSp>
        <p:nvCxnSpPr>
          <p:cNvPr id="290" name="Google Shape;290;p35"/>
          <p:cNvCxnSpPr>
            <a:stCxn id="273" idx="1"/>
            <a:endCxn id="286" idx="6"/>
          </p:cNvCxnSpPr>
          <p:nvPr/>
        </p:nvCxnSpPr>
        <p:spPr>
          <a:xfrm flipH="1">
            <a:off x="7037531" y="3074625"/>
            <a:ext cx="566700" cy="1063800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dashDot"/>
            <a:miter lim="800000"/>
            <a:headEnd type="none" w="sm" len="sm"/>
            <a:tailEnd type="none" w="sm" len="sm"/>
          </a:ln>
        </p:spPr>
      </p:cxnSp>
      <p:cxnSp>
        <p:nvCxnSpPr>
          <p:cNvPr id="291" name="Google Shape;291;p35"/>
          <p:cNvCxnSpPr>
            <a:stCxn id="276" idx="3"/>
            <a:endCxn id="286" idx="2"/>
          </p:cNvCxnSpPr>
          <p:nvPr/>
        </p:nvCxnSpPr>
        <p:spPr>
          <a:xfrm rot="10800000" flipH="1">
            <a:off x="4556272" y="4138514"/>
            <a:ext cx="697500" cy="1176600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dashDot"/>
            <a:miter lim="800000"/>
            <a:headEnd type="none" w="sm" len="sm"/>
            <a:tailEnd type="none" w="sm" len="sm"/>
          </a:ln>
        </p:spPr>
      </p:cxnSp>
      <p:cxnSp>
        <p:nvCxnSpPr>
          <p:cNvPr id="292" name="Google Shape;292;p35"/>
          <p:cNvCxnSpPr>
            <a:stCxn id="286" idx="6"/>
            <a:endCxn id="279" idx="1"/>
          </p:cNvCxnSpPr>
          <p:nvPr/>
        </p:nvCxnSpPr>
        <p:spPr>
          <a:xfrm>
            <a:off x="7037534" y="4138568"/>
            <a:ext cx="561000" cy="1176600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dashDot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6"/>
          <p:cNvSpPr/>
          <p:nvPr/>
        </p:nvSpPr>
        <p:spPr>
          <a:xfrm>
            <a:off x="4306725" y="1908059"/>
            <a:ext cx="7727309" cy="418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Transformar las escuelas del CONALEP en Centros de Desarrollo de la juventud mexicana y establecer un nuevo modelo de escuelas de Educación Media Superior Técnica.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129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90"/>
              </a:spcBef>
              <a:spcAft>
                <a:spcPts val="0"/>
              </a:spcAft>
              <a:buNone/>
            </a:pPr>
            <a:r>
              <a:rPr lang="es-MX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Visión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1290"/>
              </a:spcBef>
              <a:spcAft>
                <a:spcPts val="0"/>
              </a:spcAft>
              <a:buNone/>
            </a:pPr>
            <a:r>
              <a:rPr lang="es-MX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Moldear el futuro mediante la excelencia en la Educación Media Superior Técnica, mediante la Red NET-M.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129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90"/>
              </a:spcBef>
              <a:spcAft>
                <a:spcPts val="0"/>
              </a:spcAft>
              <a:buNone/>
            </a:pPr>
            <a:r>
              <a:rPr lang="es-MX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Proceso Creativo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1290"/>
              </a:spcBef>
              <a:spcAft>
                <a:spcPts val="0"/>
              </a:spcAft>
              <a:buNone/>
            </a:pPr>
            <a:r>
              <a:rPr lang="es-MX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Contribuir a la creación de un sistema educativo técnico mexicano que sea referente a nivel internacional.</a:t>
            </a:r>
            <a:endParaRPr/>
          </a:p>
        </p:txBody>
      </p:sp>
      <p:sp>
        <p:nvSpPr>
          <p:cNvPr id="298" name="Google Shape;298;p36"/>
          <p:cNvSpPr/>
          <p:nvPr/>
        </p:nvSpPr>
        <p:spPr>
          <a:xfrm>
            <a:off x="645459" y="1678193"/>
            <a:ext cx="1441526" cy="4819426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8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36"/>
          <p:cNvSpPr txBox="1"/>
          <p:nvPr/>
        </p:nvSpPr>
        <p:spPr>
          <a:xfrm>
            <a:off x="8409999" y="964637"/>
            <a:ext cx="362403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>
                <a:solidFill>
                  <a:srgbClr val="800000"/>
                </a:solidFill>
                <a:latin typeface="Montserrat"/>
                <a:ea typeface="Montserrat"/>
                <a:cs typeface="Montserrat"/>
                <a:sym typeface="Montserrat"/>
              </a:rPr>
              <a:t>VISIÓN DEL CAMBIO</a:t>
            </a:r>
            <a:endParaRPr/>
          </a:p>
        </p:txBody>
      </p:sp>
      <p:pic>
        <p:nvPicPr>
          <p:cNvPr id="300" name="Google Shape;300;p36"/>
          <p:cNvPicPr preferRelativeResize="0"/>
          <p:nvPr/>
        </p:nvPicPr>
        <p:blipFill rotWithShape="1">
          <a:blip r:embed="rId3">
            <a:alphaModFix/>
          </a:blip>
          <a:srcRect l="16867" r="14356"/>
          <a:stretch/>
        </p:blipFill>
        <p:spPr>
          <a:xfrm>
            <a:off x="812127" y="2257778"/>
            <a:ext cx="3077484" cy="3660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7"/>
          <p:cNvSpPr txBox="1"/>
          <p:nvPr/>
        </p:nvSpPr>
        <p:spPr>
          <a:xfrm>
            <a:off x="356391" y="1535049"/>
            <a:ext cx="11471286" cy="1041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MX" sz="1850" b="1" dirty="0" smtClean="0">
                <a:solidFill>
                  <a:srgbClr val="8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dirty="0"/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MX" sz="1850" b="1" dirty="0">
                <a:solidFill>
                  <a:srgbClr val="800000"/>
                </a:solidFill>
                <a:latin typeface="Montserrat"/>
                <a:ea typeface="Montserrat"/>
                <a:cs typeface="Montserrat"/>
                <a:sym typeface="Montserrat"/>
              </a:rPr>
              <a:t>Creación de la NET-M </a:t>
            </a:r>
            <a:r>
              <a:rPr lang="es-MX" sz="1850" b="1" dirty="0" smtClean="0">
                <a:solidFill>
                  <a:srgbClr val="800000"/>
                </a:solidFill>
                <a:latin typeface="Montserrat"/>
                <a:ea typeface="Montserrat"/>
                <a:cs typeface="Montserrat"/>
                <a:sym typeface="Montserrat"/>
              </a:rPr>
              <a:t>CONALEP</a:t>
            </a:r>
            <a:endParaRPr dirty="0"/>
          </a:p>
        </p:txBody>
      </p:sp>
      <p:sp>
        <p:nvSpPr>
          <p:cNvPr id="306" name="Google Shape;306;p37"/>
          <p:cNvSpPr/>
          <p:nvPr/>
        </p:nvSpPr>
        <p:spPr>
          <a:xfrm>
            <a:off x="929969" y="2947417"/>
            <a:ext cx="2347415" cy="91440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308 Escuelas CONALEP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37"/>
          <p:cNvSpPr/>
          <p:nvPr/>
        </p:nvSpPr>
        <p:spPr>
          <a:xfrm>
            <a:off x="4028008" y="3066739"/>
            <a:ext cx="2251887" cy="655092"/>
          </a:xfrm>
          <a:prstGeom prst="flowChartAlternateProcess">
            <a:avLst/>
          </a:prstGeom>
          <a:solidFill>
            <a:srgbClr val="C00000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TRANSFORMACIÓN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37"/>
          <p:cNvSpPr/>
          <p:nvPr/>
        </p:nvSpPr>
        <p:spPr>
          <a:xfrm>
            <a:off x="4112165" y="4925115"/>
            <a:ext cx="2167730" cy="966710"/>
          </a:xfrm>
          <a:prstGeom prst="flowChartAlternateProcess">
            <a:avLst/>
          </a:prstGeom>
          <a:solidFill>
            <a:srgbClr val="C00000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DESARROLLO MICROREGIONAL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9" name="Google Shape;309;p37"/>
          <p:cNvCxnSpPr>
            <a:stCxn id="306" idx="3"/>
            <a:endCxn id="307" idx="1"/>
          </p:cNvCxnSpPr>
          <p:nvPr/>
        </p:nvCxnSpPr>
        <p:spPr>
          <a:xfrm rot="10800000" flipH="1">
            <a:off x="3277384" y="3394417"/>
            <a:ext cx="750600" cy="102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10" name="Google Shape;310;p37"/>
          <p:cNvCxnSpPr>
            <a:stCxn id="311" idx="3"/>
            <a:endCxn id="308" idx="1"/>
          </p:cNvCxnSpPr>
          <p:nvPr/>
        </p:nvCxnSpPr>
        <p:spPr>
          <a:xfrm>
            <a:off x="3277383" y="5322960"/>
            <a:ext cx="834782" cy="8551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11" name="Google Shape;311;p37"/>
          <p:cNvSpPr/>
          <p:nvPr/>
        </p:nvSpPr>
        <p:spPr>
          <a:xfrm>
            <a:off x="943615" y="4969564"/>
            <a:ext cx="2333768" cy="706792"/>
          </a:xfrm>
          <a:prstGeom prst="roundRect">
            <a:avLst>
              <a:gd name="adj" fmla="val 16667"/>
            </a:avLst>
          </a:prstGeom>
          <a:solidFill>
            <a:schemeClr val="accent1">
              <a:lumMod val="50000"/>
            </a:schemeClr>
          </a:soli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NUEVOS PLANTELES CONALEP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37"/>
          <p:cNvSpPr/>
          <p:nvPr/>
        </p:nvSpPr>
        <p:spPr>
          <a:xfrm>
            <a:off x="9719133" y="4038043"/>
            <a:ext cx="2292824" cy="1460312"/>
          </a:xfrm>
          <a:prstGeom prst="flowChartPreparation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NET-M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CONALEP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37"/>
          <p:cNvSpPr/>
          <p:nvPr/>
        </p:nvSpPr>
        <p:spPr>
          <a:xfrm>
            <a:off x="7180647" y="2947417"/>
            <a:ext cx="1733266" cy="678879"/>
          </a:xfrm>
          <a:prstGeom prst="flowChartProcess">
            <a:avLst/>
          </a:prstGeom>
          <a:solidFill>
            <a:srgbClr val="006666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INNOVACIÓN EDUCATIVA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37"/>
          <p:cNvSpPr/>
          <p:nvPr/>
        </p:nvSpPr>
        <p:spPr>
          <a:xfrm>
            <a:off x="7196567" y="3959630"/>
            <a:ext cx="1733266" cy="678879"/>
          </a:xfrm>
          <a:prstGeom prst="flowChartProcess">
            <a:avLst/>
          </a:prstGeom>
          <a:solidFill>
            <a:srgbClr val="006666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TECNOLOGÍAS APLICADAS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37"/>
          <p:cNvSpPr/>
          <p:nvPr/>
        </p:nvSpPr>
        <p:spPr>
          <a:xfrm>
            <a:off x="7196567" y="4969563"/>
            <a:ext cx="1733266" cy="678879"/>
          </a:xfrm>
          <a:prstGeom prst="flowChartProcess">
            <a:avLst/>
          </a:prstGeom>
          <a:solidFill>
            <a:srgbClr val="006666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EMPRENDIMIENTO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37"/>
          <p:cNvSpPr/>
          <p:nvPr/>
        </p:nvSpPr>
        <p:spPr>
          <a:xfrm>
            <a:off x="7196567" y="5870320"/>
            <a:ext cx="1733266" cy="678879"/>
          </a:xfrm>
          <a:prstGeom prst="flowChartProcess">
            <a:avLst/>
          </a:prstGeom>
          <a:solidFill>
            <a:srgbClr val="006666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FLEXIBILIDAD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7" name="Google Shape;317;p37"/>
          <p:cNvCxnSpPr>
            <a:endCxn id="313" idx="1"/>
          </p:cNvCxnSpPr>
          <p:nvPr/>
        </p:nvCxnSpPr>
        <p:spPr>
          <a:xfrm rot="10800000" flipH="1">
            <a:off x="6293547" y="3286857"/>
            <a:ext cx="887100" cy="109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18" name="Google Shape;318;p37"/>
          <p:cNvCxnSpPr>
            <a:stCxn id="307" idx="3"/>
            <a:endCxn id="314" idx="1"/>
          </p:cNvCxnSpPr>
          <p:nvPr/>
        </p:nvCxnSpPr>
        <p:spPr>
          <a:xfrm>
            <a:off x="6279895" y="3394285"/>
            <a:ext cx="916800" cy="904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19" name="Google Shape;319;p37"/>
          <p:cNvCxnSpPr>
            <a:stCxn id="307" idx="3"/>
            <a:endCxn id="315" idx="1"/>
          </p:cNvCxnSpPr>
          <p:nvPr/>
        </p:nvCxnSpPr>
        <p:spPr>
          <a:xfrm>
            <a:off x="6279895" y="3394285"/>
            <a:ext cx="916800" cy="1914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20" name="Google Shape;320;p37"/>
          <p:cNvCxnSpPr>
            <a:stCxn id="307" idx="3"/>
            <a:endCxn id="316" idx="1"/>
          </p:cNvCxnSpPr>
          <p:nvPr/>
        </p:nvCxnSpPr>
        <p:spPr>
          <a:xfrm>
            <a:off x="6279895" y="3394285"/>
            <a:ext cx="916800" cy="2815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21" name="Google Shape;321;p37"/>
          <p:cNvCxnSpPr>
            <a:stCxn id="308" idx="3"/>
            <a:endCxn id="313" idx="1"/>
          </p:cNvCxnSpPr>
          <p:nvPr/>
        </p:nvCxnSpPr>
        <p:spPr>
          <a:xfrm rot="10800000" flipH="1">
            <a:off x="6279895" y="3286870"/>
            <a:ext cx="900900" cy="2121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22" name="Google Shape;322;p37"/>
          <p:cNvCxnSpPr>
            <a:stCxn id="308" idx="3"/>
            <a:endCxn id="314" idx="1"/>
          </p:cNvCxnSpPr>
          <p:nvPr/>
        </p:nvCxnSpPr>
        <p:spPr>
          <a:xfrm rot="10800000" flipH="1">
            <a:off x="6279895" y="4299070"/>
            <a:ext cx="916800" cy="1109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23" name="Google Shape;323;p37"/>
          <p:cNvCxnSpPr/>
          <p:nvPr/>
        </p:nvCxnSpPr>
        <p:spPr>
          <a:xfrm rot="10800000" flipH="1">
            <a:off x="6293546" y="5293639"/>
            <a:ext cx="887101" cy="10971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24" name="Google Shape;324;p37"/>
          <p:cNvCxnSpPr>
            <a:stCxn id="308" idx="3"/>
            <a:endCxn id="316" idx="1"/>
          </p:cNvCxnSpPr>
          <p:nvPr/>
        </p:nvCxnSpPr>
        <p:spPr>
          <a:xfrm>
            <a:off x="6279895" y="5408470"/>
            <a:ext cx="916800" cy="8013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25" name="Google Shape;325;p37"/>
          <p:cNvSpPr/>
          <p:nvPr/>
        </p:nvSpPr>
        <p:spPr>
          <a:xfrm>
            <a:off x="8913913" y="2834726"/>
            <a:ext cx="668740" cy="3848669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56391" y="1277016"/>
            <a:ext cx="2920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lnSpc>
                <a:spcPct val="90000"/>
              </a:lnSpc>
            </a:pPr>
            <a:r>
              <a:rPr lang="es-MX" sz="2000" b="1" dirty="0" smtClean="0">
                <a:solidFill>
                  <a:srgbClr val="800000"/>
                </a:solidFill>
                <a:latin typeface="Montserrat"/>
                <a:ea typeface="Montserrat"/>
                <a:cs typeface="Montserrat"/>
                <a:sym typeface="Montserrat"/>
              </a:rPr>
              <a:t>VISIÓN </a:t>
            </a:r>
            <a:r>
              <a:rPr lang="es-MX" sz="2000" b="1" dirty="0">
                <a:solidFill>
                  <a:srgbClr val="800000"/>
                </a:solidFill>
                <a:latin typeface="Montserrat"/>
                <a:ea typeface="Montserrat"/>
                <a:cs typeface="Montserrat"/>
                <a:sym typeface="Montserrat"/>
              </a:rPr>
              <a:t>DEL CAMBIO </a:t>
            </a:r>
            <a:endParaRPr lang="es-MX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8"/>
          <p:cNvSpPr/>
          <p:nvPr/>
        </p:nvSpPr>
        <p:spPr>
          <a:xfrm>
            <a:off x="195643" y="1848936"/>
            <a:ext cx="11859903" cy="5009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just" rtl="0">
              <a:lnSpc>
                <a:spcPct val="115000"/>
              </a:lnSpc>
              <a:spcBef>
                <a:spcPts val="129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s-MX" sz="18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 </a:t>
            </a:r>
            <a:r>
              <a:rPr lang="es-MX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 espacio en el que se comparte el objetivo de que todos sus alumnos desarrollen un pensamiento crítico e independiente, logren el dominio de las competencias del S. XXI, desplieguen su creatividad y adquieran los atributos éticos propios de los buenos ciudadanos </a:t>
            </a:r>
            <a:endParaRPr dirty="0"/>
          </a:p>
          <a:p>
            <a:pPr marL="285750" marR="0" lvl="0" indent="-285750" algn="just" rtl="0">
              <a:lnSpc>
                <a:spcPct val="115000"/>
              </a:lnSpc>
              <a:spcBef>
                <a:spcPts val="129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s-MX" sz="18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 </a:t>
            </a:r>
            <a:r>
              <a:rPr lang="es-MX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 colectivo de profesionales de la enseñanza que se compromete con cada uno de sus alumnos, les conoce y aprecia, les da voz y les propone rutas personalizadas para lograr los objetivos de aprendizaje definidos en un currículo que se adapta </a:t>
            </a:r>
            <a:endParaRPr dirty="0"/>
          </a:p>
          <a:p>
            <a:pPr marL="285750" marR="0" lvl="0" indent="-285750" algn="just" rtl="0">
              <a:lnSpc>
                <a:spcPct val="115000"/>
              </a:lnSpc>
              <a:spcBef>
                <a:spcPts val="129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s-MX" sz="18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 </a:t>
            </a:r>
            <a:r>
              <a:rPr lang="es-MX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 espacio en el que los profesores aprenden, experimentan, introducen innovaciones y valoran su propio avance</a:t>
            </a:r>
            <a:endParaRPr dirty="0"/>
          </a:p>
          <a:p>
            <a:pPr marL="285750" marR="0" lvl="0" indent="-285750" algn="just" rtl="0">
              <a:lnSpc>
                <a:spcPct val="115000"/>
              </a:lnSpc>
              <a:spcBef>
                <a:spcPts val="129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s-MX" sz="18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 </a:t>
            </a:r>
            <a:r>
              <a:rPr lang="es-MX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 conjunto de docentes que reconoce a su director por su liderazgo pedagógico, su comportamiento ético y su prestigio frente a los padres de familia y la comunidad</a:t>
            </a:r>
            <a:endParaRPr dirty="0"/>
          </a:p>
          <a:p>
            <a:pPr marL="285750" marR="0" lvl="0" indent="-285750" algn="just" rtl="0">
              <a:lnSpc>
                <a:spcPct val="115000"/>
              </a:lnSpc>
              <a:spcBef>
                <a:spcPts val="129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s-MX" sz="18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 </a:t>
            </a:r>
            <a:r>
              <a:rPr lang="es-MX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 NET-M, los espacios están abiertos a los aprendices que buscan prepararse para el trabajo especialmente en regiones en las que se abrirán oportunidades</a:t>
            </a:r>
            <a:endParaRPr dirty="0"/>
          </a:p>
        </p:txBody>
      </p:sp>
      <p:sp>
        <p:nvSpPr>
          <p:cNvPr id="331" name="Google Shape;331;p38"/>
          <p:cNvSpPr txBox="1"/>
          <p:nvPr/>
        </p:nvSpPr>
        <p:spPr>
          <a:xfrm>
            <a:off x="-698634" y="1000263"/>
            <a:ext cx="362403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 dirty="0">
                <a:solidFill>
                  <a:srgbClr val="800000"/>
                </a:solidFill>
                <a:latin typeface="Montserrat"/>
                <a:ea typeface="Montserrat"/>
                <a:cs typeface="Montserrat"/>
                <a:sym typeface="Montserrat"/>
              </a:rPr>
              <a:t>VISIÓN DEL CAMBIO</a:t>
            </a:r>
            <a:endParaRPr dirty="0"/>
          </a:p>
        </p:txBody>
      </p:sp>
      <p:sp>
        <p:nvSpPr>
          <p:cNvPr id="2" name="Rectángulo 1"/>
          <p:cNvSpPr/>
          <p:nvPr/>
        </p:nvSpPr>
        <p:spPr>
          <a:xfrm>
            <a:off x="8160627" y="1400373"/>
            <a:ext cx="3751348" cy="387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es-MX" sz="1800" b="1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Rasgos de la NET-M CONALEP</a:t>
            </a:r>
            <a:endParaRPr lang="es-MX" sz="1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9"/>
          <p:cNvSpPr/>
          <p:nvPr/>
        </p:nvSpPr>
        <p:spPr>
          <a:xfrm>
            <a:off x="193552" y="2292157"/>
            <a:ext cx="11859903" cy="4339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just" rtl="0">
              <a:lnSpc>
                <a:spcPct val="115000"/>
              </a:lnSpc>
              <a:spcBef>
                <a:spcPts val="129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s-MX" sz="18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 </a:t>
            </a:r>
            <a:r>
              <a:rPr lang="es-MX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 NET-M coexisten modelos duales, bivalentes, digitales e híbridos que se adecuan a los ritmos, estilos y necesidades de los alumnos</a:t>
            </a:r>
            <a:endParaRPr dirty="0"/>
          </a:p>
          <a:p>
            <a:pPr marL="285750" marR="0" lvl="0" indent="-285750" algn="just" rtl="0">
              <a:lnSpc>
                <a:spcPct val="115000"/>
              </a:lnSpc>
              <a:spcBef>
                <a:spcPts val="129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s-MX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</a:t>
            </a:r>
            <a:r>
              <a:rPr lang="es-MX" sz="18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 </a:t>
            </a:r>
            <a:r>
              <a:rPr lang="es-MX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 NET-M los planteles tienen amplios márgenes de autonomía para vincularse con los sectores productivos y de negocios a fin de incrementar el potencial de empleabilidad de los alumnos</a:t>
            </a:r>
            <a:endParaRPr dirty="0"/>
          </a:p>
          <a:p>
            <a:pPr marL="285750" marR="0" lvl="0" indent="-285750" algn="just" rtl="0">
              <a:lnSpc>
                <a:spcPct val="115000"/>
              </a:lnSpc>
              <a:spcBef>
                <a:spcPts val="129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s-MX" sz="18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 </a:t>
            </a:r>
            <a:r>
              <a:rPr lang="es-MX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 NET-M se favorece el desarrollo de las pedagogías de la inclusión y se impulsa la innovación educativa de base tecnológica, el dominio de las tecnologías digitales y de comunicación, así como la movilidad de estudiantes y profesores dentro y fuera del país. </a:t>
            </a:r>
            <a:endParaRPr dirty="0"/>
          </a:p>
          <a:p>
            <a:pPr marL="285750" marR="0" lvl="0" indent="-285750" algn="just" rtl="0">
              <a:lnSpc>
                <a:spcPct val="115000"/>
              </a:lnSpc>
              <a:spcBef>
                <a:spcPts val="129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s-MX" sz="18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 </a:t>
            </a:r>
            <a:r>
              <a:rPr lang="es-MX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NET-M está comprometida con los sectores tradicionalmente excluidos y en rezago por lo que su tarea central es innovar sus prácticas en un marco de creciente flexibilidad y adaptación continua. </a:t>
            </a:r>
            <a:endParaRPr dirty="0"/>
          </a:p>
          <a:p>
            <a:pPr marL="285750" marR="0" lvl="0" indent="-285750" algn="just" rtl="0">
              <a:lnSpc>
                <a:spcPct val="115000"/>
              </a:lnSpc>
              <a:spcBef>
                <a:spcPts val="129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endParaRPr sz="16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Google Shape;331;p38"/>
          <p:cNvSpPr txBox="1"/>
          <p:nvPr/>
        </p:nvSpPr>
        <p:spPr>
          <a:xfrm>
            <a:off x="-698634" y="1000263"/>
            <a:ext cx="362403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 dirty="0">
                <a:solidFill>
                  <a:srgbClr val="800000"/>
                </a:solidFill>
                <a:latin typeface="Montserrat"/>
                <a:ea typeface="Montserrat"/>
                <a:cs typeface="Montserrat"/>
                <a:sym typeface="Montserrat"/>
              </a:rPr>
              <a:t>VISIÓN DEL CAMBIO</a:t>
            </a:r>
            <a:endParaRPr dirty="0"/>
          </a:p>
        </p:txBody>
      </p:sp>
      <p:sp>
        <p:nvSpPr>
          <p:cNvPr id="5" name="Rectángulo 4"/>
          <p:cNvSpPr/>
          <p:nvPr/>
        </p:nvSpPr>
        <p:spPr>
          <a:xfrm>
            <a:off x="8160627" y="1400373"/>
            <a:ext cx="3751348" cy="387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es-MX" sz="1800" b="1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Rasgos de la NET-M CONALEP</a:t>
            </a:r>
            <a:endParaRPr lang="es-MX" sz="1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0"/>
          <p:cNvSpPr/>
          <p:nvPr/>
        </p:nvSpPr>
        <p:spPr>
          <a:xfrm>
            <a:off x="446897" y="1586313"/>
            <a:ext cx="11170024" cy="355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Los estudiantes egresados del nivel medio superior tendrán el perfil, con las siguientes características: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43" name="Google Shape;343;p40"/>
          <p:cNvGrpSpPr/>
          <p:nvPr/>
        </p:nvGrpSpPr>
        <p:grpSpPr>
          <a:xfrm>
            <a:off x="807206" y="2321247"/>
            <a:ext cx="7347966" cy="4379868"/>
            <a:chOff x="4142076" y="2039266"/>
            <a:chExt cx="7347966" cy="4379868"/>
          </a:xfrm>
        </p:grpSpPr>
        <p:sp>
          <p:nvSpPr>
            <p:cNvPr id="344" name="Google Shape;344;p40"/>
            <p:cNvSpPr/>
            <p:nvPr/>
          </p:nvSpPr>
          <p:spPr>
            <a:xfrm>
              <a:off x="4142076" y="2039266"/>
              <a:ext cx="5630229" cy="776413"/>
            </a:xfrm>
            <a:custGeom>
              <a:avLst/>
              <a:gdLst/>
              <a:ahLst/>
              <a:cxnLst/>
              <a:rect l="l" t="t" r="r" b="b"/>
              <a:pathLst>
                <a:path w="5630229" h="776413" extrusionOk="0">
                  <a:moveTo>
                    <a:pt x="0" y="77641"/>
                  </a:moveTo>
                  <a:cubicBezTo>
                    <a:pt x="0" y="34761"/>
                    <a:pt x="34761" y="0"/>
                    <a:pt x="77641" y="0"/>
                  </a:cubicBezTo>
                  <a:lnTo>
                    <a:pt x="5552588" y="0"/>
                  </a:lnTo>
                  <a:cubicBezTo>
                    <a:pt x="5595468" y="0"/>
                    <a:pt x="5630229" y="34761"/>
                    <a:pt x="5630229" y="77641"/>
                  </a:cubicBezTo>
                  <a:lnTo>
                    <a:pt x="5630229" y="698772"/>
                  </a:lnTo>
                  <a:cubicBezTo>
                    <a:pt x="5630229" y="741652"/>
                    <a:pt x="5595468" y="776413"/>
                    <a:pt x="5552588" y="776413"/>
                  </a:cubicBezTo>
                  <a:lnTo>
                    <a:pt x="77641" y="776413"/>
                  </a:lnTo>
                  <a:cubicBezTo>
                    <a:pt x="34761" y="776413"/>
                    <a:pt x="0" y="741652"/>
                    <a:pt x="0" y="698772"/>
                  </a:cubicBezTo>
                  <a:lnTo>
                    <a:pt x="0" y="77641"/>
                  </a:lnTo>
                  <a:close/>
                </a:path>
              </a:pathLst>
            </a:custGeom>
            <a:solidFill>
              <a:srgbClr val="78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4650" tIns="64650" rIns="947800" bIns="64650" anchor="ctr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4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Confianza</a:t>
              </a:r>
              <a:r>
                <a:rPr lang="es-MX" sz="14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en sí mismo y un claro sentido de lo que es correcto y de lo que no lo es. </a:t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40"/>
            <p:cNvSpPr/>
            <p:nvPr/>
          </p:nvSpPr>
          <p:spPr>
            <a:xfrm>
              <a:off x="4562515" y="2923514"/>
              <a:ext cx="6050668" cy="776413"/>
            </a:xfrm>
            <a:custGeom>
              <a:avLst/>
              <a:gdLst/>
              <a:ahLst/>
              <a:cxnLst/>
              <a:rect l="l" t="t" r="r" b="b"/>
              <a:pathLst>
                <a:path w="5630229" h="776413" extrusionOk="0">
                  <a:moveTo>
                    <a:pt x="0" y="77641"/>
                  </a:moveTo>
                  <a:cubicBezTo>
                    <a:pt x="0" y="34761"/>
                    <a:pt x="34761" y="0"/>
                    <a:pt x="77641" y="0"/>
                  </a:cubicBezTo>
                  <a:lnTo>
                    <a:pt x="5552588" y="0"/>
                  </a:lnTo>
                  <a:cubicBezTo>
                    <a:pt x="5595468" y="0"/>
                    <a:pt x="5630229" y="34761"/>
                    <a:pt x="5630229" y="77641"/>
                  </a:cubicBezTo>
                  <a:lnTo>
                    <a:pt x="5630229" y="698772"/>
                  </a:lnTo>
                  <a:cubicBezTo>
                    <a:pt x="5630229" y="741652"/>
                    <a:pt x="5595468" y="776413"/>
                    <a:pt x="5552588" y="776413"/>
                  </a:cubicBezTo>
                  <a:lnTo>
                    <a:pt x="77641" y="776413"/>
                  </a:lnTo>
                  <a:cubicBezTo>
                    <a:pt x="34761" y="776413"/>
                    <a:pt x="0" y="741652"/>
                    <a:pt x="0" y="698772"/>
                  </a:cubicBezTo>
                  <a:lnTo>
                    <a:pt x="0" y="77641"/>
                  </a:lnTo>
                  <a:close/>
                </a:path>
              </a:pathLst>
            </a:custGeom>
            <a:solidFill>
              <a:srgbClr val="C55A1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4650" tIns="64650" rIns="989750" bIns="646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4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Capaz de discernir y establecer con </a:t>
              </a:r>
              <a:r>
                <a:rPr lang="es-MX" sz="14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independencia</a:t>
              </a:r>
              <a:r>
                <a:rPr lang="es-MX" sz="14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su propio juicio. </a:t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40"/>
            <p:cNvSpPr/>
            <p:nvPr/>
          </p:nvSpPr>
          <p:spPr>
            <a:xfrm>
              <a:off x="4982954" y="3807762"/>
              <a:ext cx="5630229" cy="872378"/>
            </a:xfrm>
            <a:custGeom>
              <a:avLst/>
              <a:gdLst/>
              <a:ahLst/>
              <a:cxnLst/>
              <a:rect l="l" t="t" r="r" b="b"/>
              <a:pathLst>
                <a:path w="5630229" h="872378" extrusionOk="0">
                  <a:moveTo>
                    <a:pt x="0" y="87238"/>
                  </a:moveTo>
                  <a:cubicBezTo>
                    <a:pt x="0" y="39058"/>
                    <a:pt x="39058" y="0"/>
                    <a:pt x="87238" y="0"/>
                  </a:cubicBezTo>
                  <a:lnTo>
                    <a:pt x="5542991" y="0"/>
                  </a:lnTo>
                  <a:cubicBezTo>
                    <a:pt x="5591171" y="0"/>
                    <a:pt x="5630229" y="39058"/>
                    <a:pt x="5630229" y="87238"/>
                  </a:cubicBezTo>
                  <a:lnTo>
                    <a:pt x="5630229" y="785140"/>
                  </a:lnTo>
                  <a:cubicBezTo>
                    <a:pt x="5630229" y="833320"/>
                    <a:pt x="5591171" y="872378"/>
                    <a:pt x="5542991" y="872378"/>
                  </a:cubicBezTo>
                  <a:lnTo>
                    <a:pt x="87238" y="872378"/>
                  </a:lnTo>
                  <a:cubicBezTo>
                    <a:pt x="39058" y="872378"/>
                    <a:pt x="0" y="833320"/>
                    <a:pt x="0" y="785140"/>
                  </a:cubicBezTo>
                  <a:lnTo>
                    <a:pt x="0" y="87238"/>
                  </a:lnTo>
                  <a:close/>
                </a:path>
              </a:pathLst>
            </a:custGeom>
            <a:solidFill>
              <a:srgbClr val="00666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7450" tIns="67450" rIns="992550" bIns="674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4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Autodidacta</a:t>
              </a:r>
              <a:r>
                <a:rPr lang="es-MX" sz="14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dirigido responsable de su propio proceso, con una actitud crítica que persevere en la búsqueda del aprendizaje.</a:t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40"/>
            <p:cNvSpPr/>
            <p:nvPr/>
          </p:nvSpPr>
          <p:spPr>
            <a:xfrm>
              <a:off x="5403394" y="4773224"/>
              <a:ext cx="5873997" cy="776413"/>
            </a:xfrm>
            <a:custGeom>
              <a:avLst/>
              <a:gdLst/>
              <a:ahLst/>
              <a:cxnLst/>
              <a:rect l="l" t="t" r="r" b="b"/>
              <a:pathLst>
                <a:path w="5630229" h="776413" extrusionOk="0">
                  <a:moveTo>
                    <a:pt x="0" y="77641"/>
                  </a:moveTo>
                  <a:cubicBezTo>
                    <a:pt x="0" y="34761"/>
                    <a:pt x="34761" y="0"/>
                    <a:pt x="77641" y="0"/>
                  </a:cubicBezTo>
                  <a:lnTo>
                    <a:pt x="5552588" y="0"/>
                  </a:lnTo>
                  <a:cubicBezTo>
                    <a:pt x="5595468" y="0"/>
                    <a:pt x="5630229" y="34761"/>
                    <a:pt x="5630229" y="77641"/>
                  </a:cubicBezTo>
                  <a:lnTo>
                    <a:pt x="5630229" y="698772"/>
                  </a:lnTo>
                  <a:cubicBezTo>
                    <a:pt x="5630229" y="741652"/>
                    <a:pt x="5595468" y="776413"/>
                    <a:pt x="5552588" y="776413"/>
                  </a:cubicBezTo>
                  <a:lnTo>
                    <a:pt x="77641" y="776413"/>
                  </a:lnTo>
                  <a:cubicBezTo>
                    <a:pt x="34761" y="776413"/>
                    <a:pt x="0" y="741652"/>
                    <a:pt x="0" y="698772"/>
                  </a:cubicBezTo>
                  <a:lnTo>
                    <a:pt x="0" y="77641"/>
                  </a:lnTo>
                  <a:close/>
                </a:path>
              </a:pathLst>
            </a:custGeom>
            <a:solidFill>
              <a:schemeClr val="accent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4650" tIns="64650" rIns="989750" bIns="646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4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Trabajar con </a:t>
              </a:r>
              <a:r>
                <a:rPr lang="es-MX" sz="14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eficacia</a:t>
              </a:r>
              <a:r>
                <a:rPr lang="es-MX" sz="14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en equipos, de resolver problemas, calcular riesgos; utilizando herramientas tecnológicas digitales, innovación y emprendimiento. </a:t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40"/>
            <p:cNvSpPr/>
            <p:nvPr/>
          </p:nvSpPr>
          <p:spPr>
            <a:xfrm>
              <a:off x="5799770" y="5642721"/>
              <a:ext cx="5690272" cy="776413"/>
            </a:xfrm>
            <a:custGeom>
              <a:avLst/>
              <a:gdLst/>
              <a:ahLst/>
              <a:cxnLst/>
              <a:rect l="l" t="t" r="r" b="b"/>
              <a:pathLst>
                <a:path w="5630229" h="776413" extrusionOk="0">
                  <a:moveTo>
                    <a:pt x="0" y="77641"/>
                  </a:moveTo>
                  <a:cubicBezTo>
                    <a:pt x="0" y="34761"/>
                    <a:pt x="34761" y="0"/>
                    <a:pt x="77641" y="0"/>
                  </a:cubicBezTo>
                  <a:lnTo>
                    <a:pt x="5552588" y="0"/>
                  </a:lnTo>
                  <a:cubicBezTo>
                    <a:pt x="5595468" y="0"/>
                    <a:pt x="5630229" y="34761"/>
                    <a:pt x="5630229" y="77641"/>
                  </a:cubicBezTo>
                  <a:lnTo>
                    <a:pt x="5630229" y="698772"/>
                  </a:lnTo>
                  <a:cubicBezTo>
                    <a:pt x="5630229" y="741652"/>
                    <a:pt x="5595468" y="776413"/>
                    <a:pt x="5552588" y="776413"/>
                  </a:cubicBezTo>
                  <a:lnTo>
                    <a:pt x="77641" y="776413"/>
                  </a:lnTo>
                  <a:cubicBezTo>
                    <a:pt x="34761" y="776413"/>
                    <a:pt x="0" y="741652"/>
                    <a:pt x="0" y="698772"/>
                  </a:cubicBezTo>
                  <a:lnTo>
                    <a:pt x="0" y="77641"/>
                  </a:lnTo>
                  <a:close/>
                </a:path>
              </a:pathLst>
            </a:custGeom>
            <a:solidFill>
              <a:srgbClr val="B086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4650" tIns="64650" rIns="989750" bIns="646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4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Ciudadano </a:t>
              </a:r>
              <a:r>
                <a:rPr lang="es-MX" sz="14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comprometido</a:t>
              </a:r>
              <a:r>
                <a:rPr lang="es-MX" sz="14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y enraizado a su país, con conciencia cívica, informado y con un rol activo por mejorar la vida de sus comunidades</a:t>
              </a:r>
              <a:r>
                <a:rPr lang="es-MX" sz="1400" i="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</a:t>
              </a:r>
              <a:endPara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9267637" y="2606479"/>
              <a:ext cx="504668" cy="504668"/>
            </a:xfrm>
            <a:custGeom>
              <a:avLst/>
              <a:gdLst/>
              <a:ahLst/>
              <a:cxnLst/>
              <a:rect l="l" t="t" r="r" b="b"/>
              <a:pathLst>
                <a:path w="504668" h="504668" extrusionOk="0">
                  <a:moveTo>
                    <a:pt x="0" y="277567"/>
                  </a:moveTo>
                  <a:lnTo>
                    <a:pt x="113550" y="277567"/>
                  </a:lnTo>
                  <a:lnTo>
                    <a:pt x="113550" y="0"/>
                  </a:lnTo>
                  <a:lnTo>
                    <a:pt x="391118" y="0"/>
                  </a:lnTo>
                  <a:lnTo>
                    <a:pt x="391118" y="277567"/>
                  </a:lnTo>
                  <a:lnTo>
                    <a:pt x="504668" y="277567"/>
                  </a:lnTo>
                  <a:lnTo>
                    <a:pt x="252334" y="504668"/>
                  </a:lnTo>
                  <a:lnTo>
                    <a:pt x="0" y="277567"/>
                  </a:lnTo>
                  <a:close/>
                </a:path>
              </a:pathLst>
            </a:custGeom>
            <a:solidFill>
              <a:srgbClr val="F7D5CB">
                <a:alpha val="89803"/>
              </a:srgbClr>
            </a:solidFill>
            <a:ln w="12700" cap="flat" cmpd="sng">
              <a:solidFill>
                <a:srgbClr val="F7D5CB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42750" tIns="29200" rIns="142750" bIns="154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40"/>
            <p:cNvSpPr/>
            <p:nvPr/>
          </p:nvSpPr>
          <p:spPr>
            <a:xfrm>
              <a:off x="9688076" y="3490727"/>
              <a:ext cx="504668" cy="504668"/>
            </a:xfrm>
            <a:custGeom>
              <a:avLst/>
              <a:gdLst/>
              <a:ahLst/>
              <a:cxnLst/>
              <a:rect l="l" t="t" r="r" b="b"/>
              <a:pathLst>
                <a:path w="504668" h="504668" extrusionOk="0">
                  <a:moveTo>
                    <a:pt x="0" y="277567"/>
                  </a:moveTo>
                  <a:lnTo>
                    <a:pt x="113550" y="277567"/>
                  </a:lnTo>
                  <a:lnTo>
                    <a:pt x="113550" y="0"/>
                  </a:lnTo>
                  <a:lnTo>
                    <a:pt x="391118" y="0"/>
                  </a:lnTo>
                  <a:lnTo>
                    <a:pt x="391118" y="277567"/>
                  </a:lnTo>
                  <a:lnTo>
                    <a:pt x="504668" y="277567"/>
                  </a:lnTo>
                  <a:lnTo>
                    <a:pt x="252334" y="504668"/>
                  </a:lnTo>
                  <a:lnTo>
                    <a:pt x="0" y="277567"/>
                  </a:lnTo>
                  <a:close/>
                </a:path>
              </a:pathLst>
            </a:custGeom>
            <a:solidFill>
              <a:srgbClr val="EFD6D1">
                <a:alpha val="89803"/>
              </a:srgbClr>
            </a:solidFill>
            <a:ln w="12700" cap="flat" cmpd="sng">
              <a:solidFill>
                <a:srgbClr val="EFD6D1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42750" tIns="29200" rIns="142750" bIns="154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40"/>
            <p:cNvSpPr/>
            <p:nvPr/>
          </p:nvSpPr>
          <p:spPr>
            <a:xfrm>
              <a:off x="10108515" y="4470324"/>
              <a:ext cx="504668" cy="504668"/>
            </a:xfrm>
            <a:custGeom>
              <a:avLst/>
              <a:gdLst/>
              <a:ahLst/>
              <a:cxnLst/>
              <a:rect l="l" t="t" r="r" b="b"/>
              <a:pathLst>
                <a:path w="504668" h="504668" extrusionOk="0">
                  <a:moveTo>
                    <a:pt x="0" y="277567"/>
                  </a:moveTo>
                  <a:lnTo>
                    <a:pt x="113550" y="277567"/>
                  </a:lnTo>
                  <a:lnTo>
                    <a:pt x="113550" y="0"/>
                  </a:lnTo>
                  <a:lnTo>
                    <a:pt x="391118" y="0"/>
                  </a:lnTo>
                  <a:lnTo>
                    <a:pt x="391118" y="277567"/>
                  </a:lnTo>
                  <a:lnTo>
                    <a:pt x="504668" y="277567"/>
                  </a:lnTo>
                  <a:lnTo>
                    <a:pt x="252334" y="504668"/>
                  </a:lnTo>
                  <a:lnTo>
                    <a:pt x="0" y="277567"/>
                  </a:lnTo>
                  <a:close/>
                </a:path>
              </a:pathLst>
            </a:custGeom>
            <a:solidFill>
              <a:srgbClr val="E8D9D7">
                <a:alpha val="89803"/>
              </a:srgbClr>
            </a:solidFill>
            <a:ln w="12700" cap="flat" cmpd="sng">
              <a:solidFill>
                <a:srgbClr val="E8D9D7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42750" tIns="29200" rIns="142750" bIns="154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10528955" y="5327103"/>
              <a:ext cx="504668" cy="504668"/>
            </a:xfrm>
            <a:custGeom>
              <a:avLst/>
              <a:gdLst/>
              <a:ahLst/>
              <a:cxnLst/>
              <a:rect l="l" t="t" r="r" b="b"/>
              <a:pathLst>
                <a:path w="504668" h="504668" extrusionOk="0">
                  <a:moveTo>
                    <a:pt x="0" y="277567"/>
                  </a:moveTo>
                  <a:lnTo>
                    <a:pt x="113550" y="277567"/>
                  </a:lnTo>
                  <a:lnTo>
                    <a:pt x="113550" y="0"/>
                  </a:lnTo>
                  <a:lnTo>
                    <a:pt x="391118" y="0"/>
                  </a:lnTo>
                  <a:lnTo>
                    <a:pt x="391118" y="277567"/>
                  </a:lnTo>
                  <a:lnTo>
                    <a:pt x="504668" y="277567"/>
                  </a:lnTo>
                  <a:lnTo>
                    <a:pt x="252334" y="504668"/>
                  </a:lnTo>
                  <a:lnTo>
                    <a:pt x="0" y="277567"/>
                  </a:lnTo>
                  <a:close/>
                </a:path>
              </a:pathLst>
            </a:custGeom>
            <a:solidFill>
              <a:srgbClr val="DFDFDF">
                <a:alpha val="89803"/>
              </a:srgbClr>
            </a:solidFill>
            <a:ln w="12700" cap="flat" cmpd="sng">
              <a:solidFill>
                <a:srgbClr val="DFDFDF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42750" tIns="29200" rIns="142750" bIns="154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3" name="Google Shape;353;p40"/>
          <p:cNvSpPr txBox="1"/>
          <p:nvPr/>
        </p:nvSpPr>
        <p:spPr>
          <a:xfrm>
            <a:off x="-285090" y="963559"/>
            <a:ext cx="362403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 dirty="0">
                <a:solidFill>
                  <a:srgbClr val="780000"/>
                </a:solidFill>
                <a:latin typeface="Montserrat"/>
                <a:ea typeface="Montserrat"/>
                <a:cs typeface="Montserrat"/>
                <a:sym typeface="Montserrat"/>
              </a:rPr>
              <a:t>VISIÓN DEL CAMBIO</a:t>
            </a:r>
            <a:endParaRPr dirty="0"/>
          </a:p>
        </p:txBody>
      </p:sp>
      <p:pic>
        <p:nvPicPr>
          <p:cNvPr id="354" name="Google Shape;354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2021" y="2661557"/>
            <a:ext cx="3725477" cy="40395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942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2192786" cy="59436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45" y="127508"/>
            <a:ext cx="4781957" cy="74386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0" y="4353362"/>
            <a:ext cx="5256322" cy="1611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359;p41"/>
          <p:cNvSpPr txBox="1"/>
          <p:nvPr/>
        </p:nvSpPr>
        <p:spPr>
          <a:xfrm>
            <a:off x="-89378" y="4353362"/>
            <a:ext cx="5345700" cy="1239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s-MX" sz="2800" b="1" dirty="0" smtClean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La </a:t>
            </a:r>
            <a:r>
              <a:rPr lang="es-ES" sz="2800" b="1" dirty="0" smtClean="0">
                <a:solidFill>
                  <a:srgbClr val="006B54"/>
                </a:solidFill>
                <a:latin typeface="Montserrat" panose="00000500000000000000" pitchFamily="2" charset="0"/>
              </a:rPr>
              <a:t>NET</a:t>
            </a:r>
            <a:r>
              <a:rPr lang="es-ES" sz="2800" b="1" dirty="0" smtClean="0">
                <a:solidFill>
                  <a:srgbClr val="C00000"/>
                </a:solidFill>
                <a:latin typeface="Montserrat" panose="00000500000000000000" pitchFamily="2" charset="0"/>
              </a:rPr>
              <a:t>-</a:t>
            </a:r>
            <a:r>
              <a:rPr lang="es-ES" sz="2800" b="1" dirty="0" smtClean="0">
                <a:solidFill>
                  <a:srgbClr val="006B54"/>
                </a:solidFill>
                <a:latin typeface="Montserrat" panose="00000500000000000000" pitchFamily="2" charset="0"/>
              </a:rPr>
              <a:t>CONALEP</a:t>
            </a:r>
            <a:r>
              <a:rPr lang="es-MX" sz="2800" b="1" dirty="0" smtClean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MX" sz="28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y </a:t>
            </a:r>
            <a:endParaRPr lang="es-MX" sz="2800" b="1" dirty="0" smtClean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b="1" dirty="0" smtClean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el </a:t>
            </a:r>
            <a:r>
              <a:rPr lang="es-MX" sz="28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desarrollo regional 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8331" y="526438"/>
            <a:ext cx="8443669" cy="674723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4" t="5746" r="79827" b="82396"/>
          <a:stretch/>
        </p:blipFill>
        <p:spPr>
          <a:xfrm flipH="1">
            <a:off x="277893" y="871368"/>
            <a:ext cx="1808645" cy="198596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4" t="5746" r="79827" b="82396"/>
          <a:stretch/>
        </p:blipFill>
        <p:spPr>
          <a:xfrm rot="5400000" flipH="1">
            <a:off x="1097978" y="1292243"/>
            <a:ext cx="3397012" cy="373005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0" r="30641"/>
          <a:stretch/>
        </p:blipFill>
        <p:spPr>
          <a:xfrm>
            <a:off x="1838617" y="2034889"/>
            <a:ext cx="1802973" cy="1736841"/>
          </a:xfrm>
          <a:prstGeom prst="hexagon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2"/>
          <p:cNvSpPr txBox="1"/>
          <p:nvPr/>
        </p:nvSpPr>
        <p:spPr>
          <a:xfrm>
            <a:off x="5759355" y="1249515"/>
            <a:ext cx="6291618" cy="559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50" b="1" dirty="0" smtClean="0">
                <a:solidFill>
                  <a:srgbClr val="800000"/>
                </a:solidFill>
                <a:latin typeface="Montserrat"/>
                <a:ea typeface="Montserrat"/>
                <a:cs typeface="Montserrat"/>
                <a:sym typeface="Montserrat"/>
              </a:rPr>
              <a:t>Creación </a:t>
            </a:r>
            <a:r>
              <a:rPr lang="es-MX" sz="1850" b="1" dirty="0">
                <a:solidFill>
                  <a:srgbClr val="800000"/>
                </a:solidFill>
                <a:latin typeface="Montserrat"/>
                <a:ea typeface="Montserrat"/>
                <a:cs typeface="Montserrat"/>
                <a:sym typeface="Montserrat"/>
              </a:rPr>
              <a:t>de la NET-M CONALEP Desarrollo </a:t>
            </a:r>
            <a:r>
              <a:rPr lang="es-MX" sz="1850" b="1" dirty="0" err="1">
                <a:solidFill>
                  <a:srgbClr val="800000"/>
                </a:solidFill>
                <a:latin typeface="Montserrat"/>
                <a:ea typeface="Montserrat"/>
                <a:cs typeface="Montserrat"/>
                <a:sym typeface="Montserrat"/>
              </a:rPr>
              <a:t>Microregional</a:t>
            </a:r>
            <a:r>
              <a:rPr lang="es-MX" sz="1850" b="1" dirty="0">
                <a:solidFill>
                  <a:srgbClr val="800000"/>
                </a:solidFill>
                <a:latin typeface="Montserrat"/>
                <a:ea typeface="Montserrat"/>
                <a:cs typeface="Montserrat"/>
                <a:sym typeface="Montserrat"/>
              </a:rPr>
              <a:t> (</a:t>
            </a:r>
            <a:r>
              <a:rPr lang="es-MX" sz="1850" b="1" dirty="0" err="1">
                <a:solidFill>
                  <a:srgbClr val="800000"/>
                </a:solidFill>
                <a:latin typeface="Montserrat"/>
                <a:ea typeface="Montserrat"/>
                <a:cs typeface="Montserrat"/>
                <a:sym typeface="Montserrat"/>
              </a:rPr>
              <a:t>Quintuple</a:t>
            </a:r>
            <a:r>
              <a:rPr lang="es-MX" sz="1850" b="1" dirty="0">
                <a:solidFill>
                  <a:srgbClr val="800000"/>
                </a:solidFill>
                <a:latin typeface="Montserrat"/>
                <a:ea typeface="Montserrat"/>
                <a:cs typeface="Montserrat"/>
                <a:sym typeface="Montserrat"/>
              </a:rPr>
              <a:t> Hélice)</a:t>
            </a:r>
            <a:endParaRPr dirty="0"/>
          </a:p>
        </p:txBody>
      </p:sp>
      <p:pic>
        <p:nvPicPr>
          <p:cNvPr id="366" name="Google Shape;366;p42"/>
          <p:cNvPicPr preferRelativeResize="0"/>
          <p:nvPr/>
        </p:nvPicPr>
        <p:blipFill rotWithShape="1">
          <a:blip r:embed="rId3">
            <a:alphaModFix/>
          </a:blip>
          <a:srcRect l="10325" t="17919" r="2759" b="6102"/>
          <a:stretch/>
        </p:blipFill>
        <p:spPr>
          <a:xfrm>
            <a:off x="6286500" y="2425933"/>
            <a:ext cx="5764473" cy="4205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42"/>
          <p:cNvPicPr preferRelativeResize="0"/>
          <p:nvPr/>
        </p:nvPicPr>
        <p:blipFill rotWithShape="1">
          <a:blip r:embed="rId4">
            <a:alphaModFix/>
          </a:blip>
          <a:srcRect l="6719" t="11212" r="7421"/>
          <a:stretch/>
        </p:blipFill>
        <p:spPr>
          <a:xfrm>
            <a:off x="357188" y="2471737"/>
            <a:ext cx="4344927" cy="3488961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368" name="Google Shape;368;p42"/>
          <p:cNvSpPr/>
          <p:nvPr/>
        </p:nvSpPr>
        <p:spPr>
          <a:xfrm>
            <a:off x="5016636" y="3763411"/>
            <a:ext cx="955343" cy="85980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42"/>
          <p:cNvSpPr txBox="1"/>
          <p:nvPr/>
        </p:nvSpPr>
        <p:spPr>
          <a:xfrm>
            <a:off x="1954830" y="6156376"/>
            <a:ext cx="1473959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Triple Hélice</a:t>
            </a:r>
            <a:endParaRPr sz="1800" b="1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0" y="1197409"/>
            <a:ext cx="3048000" cy="663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80000"/>
              </a:lnSpc>
            </a:pPr>
            <a:r>
              <a:rPr lang="es-MX" sz="2000" b="1" dirty="0">
                <a:solidFill>
                  <a:srgbClr val="800000"/>
                </a:solidFill>
                <a:latin typeface="Montserrat" panose="02000505000000020004" pitchFamily="2" charset="0"/>
                <a:ea typeface="Montserrat"/>
                <a:cs typeface="Montserrat"/>
                <a:sym typeface="Montserrat"/>
              </a:rPr>
              <a:t>VISIÓN DEL CAMBIO</a:t>
            </a:r>
            <a:endParaRPr lang="es-MX" sz="2000" dirty="0">
              <a:latin typeface="Montserrat" panose="02000505000000020004" pitchFamily="2" charset="0"/>
            </a:endParaRPr>
          </a:p>
          <a:p>
            <a:pPr lvl="0" algn="r">
              <a:lnSpc>
                <a:spcPct val="80000"/>
              </a:lnSpc>
              <a:spcBef>
                <a:spcPts val="600"/>
              </a:spcBef>
            </a:pPr>
            <a:r>
              <a:rPr lang="es-MX" sz="2000" b="1" dirty="0">
                <a:solidFill>
                  <a:srgbClr val="800000"/>
                </a:solidFill>
                <a:latin typeface="Montserrat" panose="02000505000000020004" pitchFamily="2" charset="0"/>
                <a:ea typeface="Montserrat"/>
                <a:cs typeface="Montserrat"/>
                <a:sym typeface="Montserrat"/>
              </a:rPr>
              <a:t> </a:t>
            </a:r>
            <a:endParaRPr lang="es-MX" sz="2000" dirty="0">
              <a:latin typeface="Montserrat" panose="020005050000000200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/>
          <p:nvPr/>
        </p:nvSpPr>
        <p:spPr>
          <a:xfrm>
            <a:off x="296073" y="5012520"/>
            <a:ext cx="11508000" cy="16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74150" lvl="0" indent="-285750" algn="l" rtl="0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150000"/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Son las grandes fuerzas en el desarrollo humano y tecnológico que afectarán el futuro en todas las áreas de la actividad humana, en un horizonte de diez a quince años. Los gobiernos, las instituciones y las empresas las deben tomar en cuenta para diseñar sus objetivos de largo plazo y enfocar sus esfuerzos y </a:t>
            </a:r>
            <a:r>
              <a:rPr lang="es-ES" sz="16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recursos.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6850" lvl="0" indent="-285750" algn="l" rtl="0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150000"/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Representan cambios a largo plazo en el comportamiento o en la actitud de los consumidores que tienen un impacto global y abarcan múltiples sectores (International </a:t>
            </a:r>
            <a:r>
              <a:rPr lang="es-MX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Retail</a:t>
            </a:r>
            <a:r>
              <a:rPr lang="es-MX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Report</a:t>
            </a:r>
            <a:r>
              <a:rPr lang="es-MX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).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4" name="Google Shape;94;p16"/>
          <p:cNvSpPr txBox="1"/>
          <p:nvPr/>
        </p:nvSpPr>
        <p:spPr>
          <a:xfrm>
            <a:off x="-206455" y="903867"/>
            <a:ext cx="3270833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 dirty="0">
                <a:solidFill>
                  <a:srgbClr val="760016"/>
                </a:solidFill>
                <a:latin typeface="Montserrat"/>
                <a:ea typeface="Montserrat"/>
                <a:cs typeface="Montserrat"/>
                <a:sym typeface="Montserrat"/>
              </a:rPr>
              <a:t>MEGATENDENCIAS</a:t>
            </a:r>
            <a:endParaRPr sz="1600" dirty="0"/>
          </a:p>
        </p:txBody>
      </p:sp>
      <p:pic>
        <p:nvPicPr>
          <p:cNvPr id="95" name="Google Shape;9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6862" y="1413630"/>
            <a:ext cx="10147211" cy="3283527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6"/>
          <p:cNvSpPr txBox="1"/>
          <p:nvPr/>
        </p:nvSpPr>
        <p:spPr>
          <a:xfrm>
            <a:off x="1656862" y="4697157"/>
            <a:ext cx="53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800" dirty="0" err="1">
                <a:latin typeface="Montserrat"/>
                <a:ea typeface="Montserrat"/>
                <a:cs typeface="Montserrat"/>
                <a:sym typeface="Montserrat"/>
              </a:rPr>
              <a:t>Deloitte</a:t>
            </a:r>
            <a:r>
              <a:rPr lang="es-MX" sz="800" dirty="0"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s-MX" sz="800" dirty="0" err="1">
                <a:latin typeface="Montserrat"/>
                <a:ea typeface="Montserrat"/>
                <a:cs typeface="Montserrat"/>
                <a:sym typeface="Montserrat"/>
              </a:rPr>
              <a:t>Beyond</a:t>
            </a:r>
            <a:r>
              <a:rPr lang="es-MX" sz="8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MX" sz="800" dirty="0" err="1">
                <a:latin typeface="Montserrat"/>
                <a:ea typeface="Montserrat"/>
                <a:cs typeface="Montserrat"/>
                <a:sym typeface="Montserrat"/>
              </a:rPr>
              <a:t>the</a:t>
            </a:r>
            <a:r>
              <a:rPr lang="es-MX" sz="8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MX" sz="800" dirty="0" err="1">
                <a:latin typeface="Montserrat"/>
                <a:ea typeface="Montserrat"/>
                <a:cs typeface="Montserrat"/>
                <a:sym typeface="Montserrat"/>
              </a:rPr>
              <a:t>Noise</a:t>
            </a:r>
            <a:r>
              <a:rPr lang="es-MX" sz="8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MX" sz="800" dirty="0" err="1">
                <a:latin typeface="Montserrat"/>
                <a:ea typeface="Montserrat"/>
                <a:cs typeface="Montserrat"/>
                <a:sym typeface="Montserrat"/>
              </a:rPr>
              <a:t>The</a:t>
            </a:r>
            <a:r>
              <a:rPr lang="es-MX" sz="8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MX" sz="800" dirty="0" err="1">
                <a:latin typeface="Montserrat"/>
                <a:ea typeface="Montserrat"/>
                <a:cs typeface="Montserrat"/>
                <a:sym typeface="Montserrat"/>
              </a:rPr>
              <a:t>Megatrends</a:t>
            </a:r>
            <a:r>
              <a:rPr lang="es-MX" sz="800" dirty="0">
                <a:latin typeface="Montserrat"/>
                <a:ea typeface="Montserrat"/>
                <a:cs typeface="Montserrat"/>
                <a:sym typeface="Montserrat"/>
              </a:rPr>
              <a:t> of </a:t>
            </a:r>
            <a:r>
              <a:rPr lang="es-MX" sz="800" dirty="0" err="1">
                <a:latin typeface="Montserrat"/>
                <a:ea typeface="Montserrat"/>
                <a:cs typeface="Montserrat"/>
                <a:sym typeface="Montserrat"/>
              </a:rPr>
              <a:t>Tomorrow’s</a:t>
            </a:r>
            <a:r>
              <a:rPr lang="es-MX" sz="8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MX" sz="800" dirty="0" err="1">
                <a:latin typeface="Montserrat"/>
                <a:ea typeface="Montserrat"/>
                <a:cs typeface="Montserrat"/>
                <a:sym typeface="Montserrat"/>
              </a:rPr>
              <a:t>World</a:t>
            </a:r>
            <a:endParaRPr sz="8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6322" y="714375"/>
            <a:ext cx="7541625" cy="61436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4"/>
          <p:cNvSpPr/>
          <p:nvPr/>
        </p:nvSpPr>
        <p:spPr>
          <a:xfrm>
            <a:off x="0" y="2286000"/>
            <a:ext cx="5256322" cy="2171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359;p41"/>
          <p:cNvSpPr txBox="1"/>
          <p:nvPr/>
        </p:nvSpPr>
        <p:spPr>
          <a:xfrm>
            <a:off x="0" y="2557060"/>
            <a:ext cx="5345700" cy="1239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s-MX" sz="3200" b="1" dirty="0" smtClean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Trazabilidad del Aprendizaje</a:t>
            </a:r>
            <a:endParaRPr sz="1600" dirty="0">
              <a:solidFill>
                <a:schemeClr val="tx1"/>
              </a:solidFill>
            </a:endParaRPr>
          </a:p>
        </p:txBody>
      </p:sp>
      <p:cxnSp>
        <p:nvCxnSpPr>
          <p:cNvPr id="7" name="Google Shape;375;p43"/>
          <p:cNvCxnSpPr/>
          <p:nvPr/>
        </p:nvCxnSpPr>
        <p:spPr>
          <a:xfrm>
            <a:off x="512957" y="4154205"/>
            <a:ext cx="4278217" cy="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375;p43"/>
          <p:cNvCxnSpPr/>
          <p:nvPr/>
        </p:nvCxnSpPr>
        <p:spPr>
          <a:xfrm>
            <a:off x="512957" y="2557060"/>
            <a:ext cx="4278217" cy="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4"/>
          <p:cNvSpPr/>
          <p:nvPr/>
        </p:nvSpPr>
        <p:spPr>
          <a:xfrm>
            <a:off x="4349283" y="1678193"/>
            <a:ext cx="2140604" cy="4819426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8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44"/>
          <p:cNvSpPr txBox="1"/>
          <p:nvPr/>
        </p:nvSpPr>
        <p:spPr>
          <a:xfrm>
            <a:off x="7250175" y="998875"/>
            <a:ext cx="4795500" cy="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000"/>
              <a:buFont typeface="Montserrat"/>
              <a:buNone/>
            </a:pPr>
            <a:r>
              <a:rPr lang="es-MX" sz="2000" b="1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Desarrollo Profesional Continuo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383" name="Google Shape;383;p44"/>
          <p:cNvSpPr txBox="1"/>
          <p:nvPr/>
        </p:nvSpPr>
        <p:spPr>
          <a:xfrm>
            <a:off x="466444" y="2038500"/>
            <a:ext cx="3486989" cy="48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 centra en brindarle a la persona, lo que realmente necesita aprender de una forma individual detallada, que le permita sentirse motivado a continuar aprendiendo cosas nuevas. Mejorando en el caso de los Directivos, las competencias requeridas  conforme el perfil de la Educación Media Superior y en los Docentes mejora el desempeño de su función educativa.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4" name="Google Shape;384;p44"/>
          <p:cNvSpPr txBox="1"/>
          <p:nvPr/>
        </p:nvSpPr>
        <p:spPr>
          <a:xfrm>
            <a:off x="7600949" y="1786950"/>
            <a:ext cx="4315225" cy="18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66"/>
              </a:buClr>
              <a:buSzPts val="1400"/>
              <a:buFont typeface="Arial"/>
              <a:buNone/>
            </a:pPr>
            <a:r>
              <a:rPr lang="es-MX" sz="1600" b="1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Directivos: </a:t>
            </a:r>
            <a:endParaRPr sz="1600" dirty="0">
              <a:solidFill>
                <a:srgbClr val="C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s-MX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Promover las certificación de competencias laborales, digitales,  lingüísticas y competencias básicas universales. 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s-MX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Reforzar las competencias especificadas en el acuerdo secretarial correspondiente. 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5" name="Google Shape;385;p44"/>
          <p:cNvSpPr/>
          <p:nvPr/>
        </p:nvSpPr>
        <p:spPr>
          <a:xfrm>
            <a:off x="7600949" y="4087900"/>
            <a:ext cx="4315226" cy="24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Docentes: </a:t>
            </a:r>
            <a:endParaRPr sz="1600" dirty="0">
              <a:solidFill>
                <a:srgbClr val="C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MX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Fortalecer sus competencias docentes a través de la oferta de formativa de EMS, por convenios interinstitucionales nacionales e internacionales y participar en procesos de certificación.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MX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Reforzar las competencias especificadas en el acuerdo secretarial correspondiente.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Google Shape;381;p44"/>
          <p:cNvSpPr/>
          <p:nvPr/>
        </p:nvSpPr>
        <p:spPr>
          <a:xfrm>
            <a:off x="4501683" y="1830593"/>
            <a:ext cx="2140604" cy="4819426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8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386;p44"/>
          <p:cNvPicPr preferRelativeResize="0"/>
          <p:nvPr/>
        </p:nvPicPr>
        <p:blipFill rotWithShape="1">
          <a:blip r:embed="rId3">
            <a:alphaModFix/>
          </a:blip>
          <a:srcRect l="16270" r="19274"/>
          <a:stretch/>
        </p:blipFill>
        <p:spPr>
          <a:xfrm>
            <a:off x="4564435" y="2355925"/>
            <a:ext cx="2425513" cy="385123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942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2192786" cy="59436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45" y="127508"/>
            <a:ext cx="4781957" cy="74386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0" y="4353362"/>
            <a:ext cx="5256322" cy="1611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359;p41"/>
          <p:cNvSpPr txBox="1"/>
          <p:nvPr/>
        </p:nvSpPr>
        <p:spPr>
          <a:xfrm>
            <a:off x="-89378" y="4353362"/>
            <a:ext cx="5345700" cy="1239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s-ES" sz="3200" b="1" dirty="0" smtClean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Tecnología</a:t>
            </a:r>
            <a:r>
              <a:rPr lang="es-ES" sz="3200" b="1" dirty="0" smtClean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como factor</a:t>
            </a:r>
          </a:p>
          <a:p>
            <a:pPr algn="ctr">
              <a:lnSpc>
                <a:spcPct val="150000"/>
              </a:lnSpc>
            </a:pPr>
            <a:r>
              <a:rPr lang="es-ES" sz="3200" b="1" dirty="0" smtClean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s-ES" sz="3200" b="1" dirty="0" smtClean="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cambio</a:t>
            </a:r>
            <a:endParaRPr sz="1600" dirty="0">
              <a:solidFill>
                <a:srgbClr val="00B050"/>
              </a:solidFill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4" t="5746" r="79827" b="82396"/>
          <a:stretch/>
        </p:blipFill>
        <p:spPr>
          <a:xfrm flipH="1">
            <a:off x="277893" y="871368"/>
            <a:ext cx="1808645" cy="198596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4" t="5746" r="79827" b="82396"/>
          <a:stretch/>
        </p:blipFill>
        <p:spPr>
          <a:xfrm rot="5400000" flipH="1">
            <a:off x="8046994" y="855836"/>
            <a:ext cx="1108105" cy="136758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8000"/>
                    </a14:imgEffect>
                    <a14:imgEffect>
                      <a14:brightnessContrast bright="18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89" r="32909"/>
          <a:stretch/>
        </p:blipFill>
        <p:spPr>
          <a:xfrm>
            <a:off x="2202711" y="1850918"/>
            <a:ext cx="2310324" cy="1945997"/>
          </a:xfrm>
          <a:prstGeom prst="hexagon">
            <a:avLst/>
          </a:prstGeom>
          <a:ln w="76200">
            <a:solidFill>
              <a:schemeClr val="bg1"/>
            </a:solidFill>
          </a:ln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4" t="5746" r="79827" b="82396"/>
          <a:stretch/>
        </p:blipFill>
        <p:spPr>
          <a:xfrm flipH="1">
            <a:off x="4653995" y="914400"/>
            <a:ext cx="1539340" cy="169025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4" t="5746" r="79827" b="82396"/>
          <a:stretch/>
        </p:blipFill>
        <p:spPr>
          <a:xfrm flipH="1">
            <a:off x="5830714" y="814455"/>
            <a:ext cx="3588778" cy="3940617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4" t="5746" r="79827" b="82396"/>
          <a:stretch/>
        </p:blipFill>
        <p:spPr>
          <a:xfrm flipH="1">
            <a:off x="7964634" y="4474322"/>
            <a:ext cx="1331764" cy="1462328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72" y="1958918"/>
            <a:ext cx="2179324" cy="1999492"/>
          </a:xfrm>
          <a:prstGeom prst="hexagon">
            <a:avLst/>
          </a:prstGeom>
        </p:spPr>
      </p:pic>
      <p:sp>
        <p:nvSpPr>
          <p:cNvPr id="4" name="AutoShape 4" descr="Image result for tecnologia como factor de cambi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upo 4"/>
          <p:cNvGrpSpPr/>
          <p:nvPr/>
        </p:nvGrpSpPr>
        <p:grpSpPr>
          <a:xfrm>
            <a:off x="8820856" y="3979925"/>
            <a:ext cx="4007083" cy="3450400"/>
            <a:chOff x="8634950" y="3774073"/>
            <a:chExt cx="4007083" cy="3450400"/>
          </a:xfrm>
        </p:grpSpPr>
        <p:pic>
          <p:nvPicPr>
            <p:cNvPr id="20" name="Imagen 1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44" t="5746" r="79827" b="82396"/>
            <a:stretch/>
          </p:blipFill>
          <p:spPr>
            <a:xfrm rot="5400000" flipH="1">
              <a:off x="8913292" y="3495731"/>
              <a:ext cx="3450400" cy="4007083"/>
            </a:xfrm>
            <a:prstGeom prst="rect">
              <a:avLst/>
            </a:prstGeom>
          </p:spPr>
        </p:pic>
        <p:pic>
          <p:nvPicPr>
            <p:cNvPr id="1030" name="Picture 6" descr="https://www.aprendedeturismo.org/wp-content/uploads/2016/08/smartphone-1445489_640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26" r="26157"/>
            <a:stretch/>
          </p:blipFill>
          <p:spPr bwMode="auto">
            <a:xfrm>
              <a:off x="9507064" y="4450346"/>
              <a:ext cx="2118014" cy="1590033"/>
            </a:xfrm>
            <a:prstGeom prst="hexagon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8" descr="Image result for tecnologia como factor de cambi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359" y="1458022"/>
            <a:ext cx="2537423" cy="2005990"/>
          </a:xfrm>
          <a:prstGeom prst="hexagon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4" t="5746" r="79827" b="82396"/>
          <a:stretch/>
        </p:blipFill>
        <p:spPr>
          <a:xfrm flipH="1">
            <a:off x="8725650" y="3091012"/>
            <a:ext cx="955589" cy="1049274"/>
          </a:xfrm>
          <a:prstGeom prst="rect">
            <a:avLst/>
          </a:prstGeom>
        </p:spPr>
      </p:pic>
      <p:pic>
        <p:nvPicPr>
          <p:cNvPr id="26" name="Google Shape;411;p47" descr="Resultado de imagen para machine learning"/>
          <p:cNvPicPr preferRelativeResize="0"/>
          <p:nvPr/>
        </p:nvPicPr>
        <p:blipFill rotWithShape="1">
          <a:blip r:embed="rId11">
            <a:alphaModFix/>
          </a:blip>
          <a:srcRect l="17253" r="9082"/>
          <a:stretch/>
        </p:blipFill>
        <p:spPr>
          <a:xfrm>
            <a:off x="5707872" y="4872810"/>
            <a:ext cx="1983284" cy="1609351"/>
          </a:xfrm>
          <a:prstGeom prst="hexagon">
            <a:avLst/>
          </a:prstGeom>
          <a:noFill/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4207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6"/>
          <p:cNvSpPr/>
          <p:nvPr/>
        </p:nvSpPr>
        <p:spPr>
          <a:xfrm>
            <a:off x="645459" y="1678193"/>
            <a:ext cx="1441526" cy="4819426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8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46"/>
          <p:cNvSpPr txBox="1"/>
          <p:nvPr/>
        </p:nvSpPr>
        <p:spPr>
          <a:xfrm>
            <a:off x="285527" y="1110203"/>
            <a:ext cx="4784650" cy="475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000"/>
              <a:buFont typeface="Montserrat"/>
              <a:buNone/>
            </a:pPr>
            <a:r>
              <a:rPr lang="es-MX" sz="2000" b="1">
                <a:solidFill>
                  <a:srgbClr val="800000"/>
                </a:solidFill>
                <a:latin typeface="Montserrat"/>
                <a:ea typeface="Montserrat"/>
                <a:cs typeface="Montserrat"/>
                <a:sym typeface="Montserrat"/>
              </a:rPr>
              <a:t>Realidad Aumentada</a:t>
            </a:r>
            <a:endParaRPr/>
          </a:p>
        </p:txBody>
      </p:sp>
      <p:sp>
        <p:nvSpPr>
          <p:cNvPr id="400" name="Google Shape;400;p46"/>
          <p:cNvSpPr txBox="1"/>
          <p:nvPr/>
        </p:nvSpPr>
        <p:spPr>
          <a:xfrm>
            <a:off x="5628244" y="1789493"/>
            <a:ext cx="6414600" cy="49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MX" sz="1800" b="1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Implementar laboratorios basados en realidad virtual  y aumentada</a:t>
            </a:r>
            <a:endParaRPr sz="1800" dirty="0">
              <a:solidFill>
                <a:srgbClr val="C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marR="0" lvl="0" indent="-1841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⮚"/>
            </a:pPr>
            <a:r>
              <a:rPr lang="es-MX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86 % de los estudiantes mejoran sus evaluaciones.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171450" marR="0" lvl="0" indent="-1841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⮚"/>
            </a:pPr>
            <a:r>
              <a:rPr lang="es-MX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Los niveles de atención se duplica del 46% al 92%.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171450" marR="0" lvl="0" indent="-1841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⮚"/>
            </a:pPr>
            <a:r>
              <a:rPr lang="es-MX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 resultado en evaluaciones se incrementa en un 35%.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171450" marR="0" lvl="0" indent="-1841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⮚"/>
            </a:pPr>
            <a:r>
              <a:rPr lang="es-MX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Interactuar con maquinaria y equipo que en la vida real sería muy costoso y difícil de tener en el aula.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171450" marR="0" lvl="0" indent="-1841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⮚"/>
            </a:pPr>
            <a:r>
              <a:rPr lang="es-MX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Promueve el aprendizaje efectivo.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171450" marR="0" lvl="0" indent="-1841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⮚"/>
            </a:pPr>
            <a:r>
              <a:rPr lang="es-MX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Instalar un laboratorio de realidad virtual por Plantel.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171450" marR="0" lvl="0" indent="-1841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⮚"/>
            </a:pPr>
            <a:r>
              <a:rPr lang="es-MX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Los CAST serán Centros Tecnológicos de Realidad Virtual.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171450" marR="0" lvl="0" indent="-1841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⮚"/>
            </a:pPr>
            <a:r>
              <a:rPr lang="es-MX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Oferta de capacitación al Sector Productivo. 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171450" marR="0" lvl="0" indent="-698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endParaRPr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01" name="Google Shape;401;p46"/>
          <p:cNvPicPr preferRelativeResize="0"/>
          <p:nvPr/>
        </p:nvPicPr>
        <p:blipFill rotWithShape="1">
          <a:blip r:embed="rId3">
            <a:alphaModFix/>
          </a:blip>
          <a:srcRect l="14878" r="22860"/>
          <a:stretch/>
        </p:blipFill>
        <p:spPr>
          <a:xfrm>
            <a:off x="978255" y="1863519"/>
            <a:ext cx="4217199" cy="293161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402" name="Google Shape;402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249" y="4858508"/>
            <a:ext cx="2179324" cy="1999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7"/>
          <p:cNvSpPr txBox="1"/>
          <p:nvPr/>
        </p:nvSpPr>
        <p:spPr>
          <a:xfrm>
            <a:off x="847614" y="1081059"/>
            <a:ext cx="4784650" cy="475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000"/>
              <a:buFont typeface="Montserrat"/>
              <a:buNone/>
            </a:pPr>
            <a:r>
              <a:rPr lang="es-MX" sz="2000" b="1">
                <a:solidFill>
                  <a:srgbClr val="800000"/>
                </a:solidFill>
                <a:latin typeface="Montserrat"/>
                <a:ea typeface="Montserrat"/>
                <a:cs typeface="Montserrat"/>
                <a:sym typeface="Montserrat"/>
              </a:rPr>
              <a:t>Inteligencia Artificial</a:t>
            </a:r>
            <a:endParaRPr/>
          </a:p>
        </p:txBody>
      </p:sp>
      <p:sp>
        <p:nvSpPr>
          <p:cNvPr id="408" name="Google Shape;408;p47"/>
          <p:cNvSpPr txBox="1"/>
          <p:nvPr/>
        </p:nvSpPr>
        <p:spPr>
          <a:xfrm>
            <a:off x="4220948" y="2413347"/>
            <a:ext cx="7626929" cy="4216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❖"/>
            </a:pPr>
            <a:r>
              <a:rPr lang="es-MX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Identificar a los alumnos que requieren </a:t>
            </a:r>
            <a:r>
              <a:rPr lang="es-MX" sz="1800" b="1">
                <a:solidFill>
                  <a:srgbClr val="780000"/>
                </a:solidFill>
                <a:latin typeface="Montserrat"/>
                <a:ea typeface="Montserrat"/>
                <a:cs typeface="Montserrat"/>
                <a:sym typeface="Montserrat"/>
              </a:rPr>
              <a:t>tutorías presenciales y en línea</a:t>
            </a:r>
            <a:r>
              <a:rPr lang="es-MX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/>
          </a:p>
          <a:p>
            <a:pPr marL="285750" marR="0" lvl="0" indent="-215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❖"/>
            </a:pPr>
            <a:r>
              <a:rPr lang="es-MX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Selección automática de </a:t>
            </a:r>
            <a:r>
              <a:rPr lang="es-MX" sz="1800" b="1">
                <a:solidFill>
                  <a:srgbClr val="780000"/>
                </a:solidFill>
                <a:latin typeface="Montserrat"/>
                <a:ea typeface="Montserrat"/>
                <a:cs typeface="Montserrat"/>
                <a:sym typeface="Montserrat"/>
              </a:rPr>
              <a:t>Contenidos Educativos</a:t>
            </a:r>
            <a:r>
              <a:rPr lang="es-MX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que permitan fortalecer su proceso de formación y sus habilidades socioemocionales.</a:t>
            </a:r>
            <a:endParaRPr/>
          </a:p>
          <a:p>
            <a:pPr marL="285750" marR="0" lvl="0" indent="-2159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❖"/>
            </a:pPr>
            <a:r>
              <a:rPr lang="es-MX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Contar con </a:t>
            </a:r>
            <a:r>
              <a:rPr lang="es-MX" sz="1800" b="1">
                <a:solidFill>
                  <a:srgbClr val="800000"/>
                </a:solidFill>
                <a:latin typeface="Montserrat"/>
                <a:ea typeface="Montserrat"/>
                <a:cs typeface="Montserrat"/>
                <a:sym typeface="Montserrat"/>
              </a:rPr>
              <a:t>Asesores Virtuales</a:t>
            </a:r>
            <a:r>
              <a:rPr lang="es-MX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en el portal de CONALEP y Apps.</a:t>
            </a:r>
            <a:endParaRPr/>
          </a:p>
          <a:p>
            <a:pPr marL="285750" marR="0" lvl="0" indent="-2159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❖"/>
            </a:pPr>
            <a:r>
              <a:rPr lang="es-MX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Implementar </a:t>
            </a:r>
            <a:r>
              <a:rPr lang="es-MX" sz="1800" b="1">
                <a:solidFill>
                  <a:srgbClr val="780000"/>
                </a:solidFill>
                <a:latin typeface="Montserrat"/>
                <a:ea typeface="Montserrat"/>
                <a:cs typeface="Montserrat"/>
                <a:sym typeface="Montserrat"/>
              </a:rPr>
              <a:t>Sensores de Desempeño Académico.</a:t>
            </a:r>
            <a:endParaRPr sz="1800" b="1">
              <a:solidFill>
                <a:srgbClr val="00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>
              <a:solidFill>
                <a:srgbClr val="78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9" name="Google Shape;409;p47"/>
          <p:cNvSpPr/>
          <p:nvPr/>
        </p:nvSpPr>
        <p:spPr>
          <a:xfrm>
            <a:off x="645459" y="1970852"/>
            <a:ext cx="1441526" cy="4216170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8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0" name="Google Shape;410;p47"/>
          <p:cNvPicPr preferRelativeResize="0"/>
          <p:nvPr/>
        </p:nvPicPr>
        <p:blipFill rotWithShape="1">
          <a:blip r:embed="rId3">
            <a:alphaModFix/>
          </a:blip>
          <a:srcRect l="1891" t="10251" r="3882" b="48391"/>
          <a:stretch/>
        </p:blipFill>
        <p:spPr>
          <a:xfrm>
            <a:off x="1014580" y="3195625"/>
            <a:ext cx="2952750" cy="157558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411" name="Google Shape;411;p47" descr="Resultado de imagen para machine learn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4580" y="1714920"/>
            <a:ext cx="2952750" cy="155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7" descr="Resultado de imagen para machine learning gre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4580" y="4771208"/>
            <a:ext cx="2952750" cy="1660922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47"/>
          <p:cNvSpPr/>
          <p:nvPr/>
        </p:nvSpPr>
        <p:spPr>
          <a:xfrm>
            <a:off x="4522286" y="1432471"/>
            <a:ext cx="7024255" cy="617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 dirty="0">
                <a:solidFill>
                  <a:srgbClr val="B08600"/>
                </a:solidFill>
                <a:latin typeface="Montserrat"/>
                <a:ea typeface="Montserrat"/>
                <a:cs typeface="Montserrat"/>
                <a:sym typeface="Montserrat"/>
              </a:rPr>
              <a:t>Educación Personalizada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8"/>
          <p:cNvSpPr txBox="1"/>
          <p:nvPr/>
        </p:nvSpPr>
        <p:spPr>
          <a:xfrm>
            <a:off x="937604" y="1162633"/>
            <a:ext cx="4784650" cy="475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000"/>
              <a:buFont typeface="Montserrat"/>
              <a:buNone/>
            </a:pPr>
            <a:r>
              <a:rPr lang="es-MX" sz="2000" b="1">
                <a:solidFill>
                  <a:srgbClr val="800000"/>
                </a:solidFill>
                <a:latin typeface="Montserrat"/>
                <a:ea typeface="Montserrat"/>
                <a:cs typeface="Montserrat"/>
                <a:sym typeface="Montserrat"/>
              </a:rPr>
              <a:t>Biblioteca Digital</a:t>
            </a:r>
            <a:endParaRPr/>
          </a:p>
        </p:txBody>
      </p:sp>
      <p:sp>
        <p:nvSpPr>
          <p:cNvPr id="419" name="Google Shape;419;p48"/>
          <p:cNvSpPr/>
          <p:nvPr/>
        </p:nvSpPr>
        <p:spPr>
          <a:xfrm>
            <a:off x="8104484" y="3525851"/>
            <a:ext cx="3409932" cy="669990"/>
          </a:xfrm>
          <a:prstGeom prst="roundRect">
            <a:avLst>
              <a:gd name="adj" fmla="val 16667"/>
            </a:avLst>
          </a:pr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8900" marR="0" lvl="0" indent="-88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s-MX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2,249 títulos que atienden a las 57 carreras de la Oferta Educativa, con participación de más de 500 editoriales.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0" name="Google Shape;420;p48"/>
          <p:cNvSpPr/>
          <p:nvPr/>
        </p:nvSpPr>
        <p:spPr>
          <a:xfrm>
            <a:off x="3055528" y="6104481"/>
            <a:ext cx="2952848" cy="502983"/>
          </a:xfrm>
          <a:prstGeom prst="roundRect">
            <a:avLst>
              <a:gd name="adj" fmla="val 16667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s-MX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Atención a la matrícula actual: 275,566 alumnos.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21" name="Google Shape;421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79018" y="3332891"/>
            <a:ext cx="3471679" cy="26029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2" name="Google Shape;422;p48"/>
          <p:cNvGrpSpPr/>
          <p:nvPr/>
        </p:nvGrpSpPr>
        <p:grpSpPr>
          <a:xfrm>
            <a:off x="2544064" y="4783539"/>
            <a:ext cx="1937891" cy="1157465"/>
            <a:chOff x="1971407" y="3822326"/>
            <a:chExt cx="1937891" cy="1157465"/>
          </a:xfrm>
        </p:grpSpPr>
        <p:grpSp>
          <p:nvGrpSpPr>
            <p:cNvPr id="423" name="Google Shape;423;p48"/>
            <p:cNvGrpSpPr/>
            <p:nvPr/>
          </p:nvGrpSpPr>
          <p:grpSpPr>
            <a:xfrm>
              <a:off x="1971407" y="3822326"/>
              <a:ext cx="933002" cy="933363"/>
              <a:chOff x="1580087" y="3012455"/>
              <a:chExt cx="806758" cy="807070"/>
            </a:xfrm>
          </p:grpSpPr>
          <p:sp>
            <p:nvSpPr>
              <p:cNvPr id="424" name="Google Shape;424;p48"/>
              <p:cNvSpPr/>
              <p:nvPr/>
            </p:nvSpPr>
            <p:spPr>
              <a:xfrm>
                <a:off x="1580087" y="3012455"/>
                <a:ext cx="806758" cy="807070"/>
              </a:xfrm>
              <a:prstGeom prst="ellipse">
                <a:avLst/>
              </a:prstGeom>
              <a:noFill/>
              <a:ln w="57150" cap="flat" cmpd="sng">
                <a:solidFill>
                  <a:srgbClr val="1E4E7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25" name="Google Shape;425;p48" descr="Resultado de imagen para iconos de enseÃ±anza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700326" y="3148768"/>
                <a:ext cx="559291" cy="5595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426" name="Google Shape;426;p48"/>
            <p:cNvCxnSpPr>
              <a:stCxn id="427" idx="6"/>
            </p:cNvCxnSpPr>
            <p:nvPr/>
          </p:nvCxnSpPr>
          <p:spPr>
            <a:xfrm>
              <a:off x="3416398" y="4901587"/>
              <a:ext cx="492900" cy="10800"/>
            </a:xfrm>
            <a:prstGeom prst="straightConnector1">
              <a:avLst/>
            </a:prstGeom>
            <a:noFill/>
            <a:ln w="28575" cap="flat" cmpd="sng">
              <a:solidFill>
                <a:srgbClr val="1E4E7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27" name="Google Shape;427;p48"/>
            <p:cNvSpPr/>
            <p:nvPr/>
          </p:nvSpPr>
          <p:spPr>
            <a:xfrm>
              <a:off x="3259989" y="4823382"/>
              <a:ext cx="156409" cy="156409"/>
            </a:xfrm>
            <a:prstGeom prst="ellipse">
              <a:avLst/>
            </a:prstGeom>
            <a:solidFill>
              <a:srgbClr val="1E4E79"/>
            </a:solidFill>
            <a:ln w="12700" cap="flat" cmpd="sng">
              <a:solidFill>
                <a:srgbClr val="1E4E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28" name="Google Shape;428;p48"/>
            <p:cNvCxnSpPr>
              <a:stCxn id="424" idx="5"/>
              <a:endCxn id="427" idx="1"/>
            </p:cNvCxnSpPr>
            <p:nvPr/>
          </p:nvCxnSpPr>
          <p:spPr>
            <a:xfrm>
              <a:off x="2767774" y="4619001"/>
              <a:ext cx="515100" cy="227400"/>
            </a:xfrm>
            <a:prstGeom prst="straightConnector1">
              <a:avLst/>
            </a:prstGeom>
            <a:noFill/>
            <a:ln w="28575" cap="flat" cmpd="sng">
              <a:solidFill>
                <a:srgbClr val="1E4E7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429" name="Google Shape;429;p48"/>
          <p:cNvSpPr/>
          <p:nvPr/>
        </p:nvSpPr>
        <p:spPr>
          <a:xfrm>
            <a:off x="7278842" y="6184635"/>
            <a:ext cx="3322781" cy="476545"/>
          </a:xfrm>
          <a:prstGeom prst="roundRect">
            <a:avLst>
              <a:gd name="adj" fmla="val 16667"/>
            </a:avLst>
          </a:prstGeom>
          <a:solidFill>
            <a:srgbClr val="FFE1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s-MX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354 ediciones del periodo 2009-2017.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s-MX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1,895 ediciones del periodo 1944-2008.</a:t>
            </a:r>
            <a:endParaRPr/>
          </a:p>
        </p:txBody>
      </p:sp>
      <p:grpSp>
        <p:nvGrpSpPr>
          <p:cNvPr id="430" name="Google Shape;430;p48"/>
          <p:cNvGrpSpPr/>
          <p:nvPr/>
        </p:nvGrpSpPr>
        <p:grpSpPr>
          <a:xfrm>
            <a:off x="2742141" y="2849650"/>
            <a:ext cx="1930977" cy="912811"/>
            <a:chOff x="2221416" y="1880071"/>
            <a:chExt cx="1930977" cy="912811"/>
          </a:xfrm>
        </p:grpSpPr>
        <p:cxnSp>
          <p:nvCxnSpPr>
            <p:cNvPr id="431" name="Google Shape;431;p48"/>
            <p:cNvCxnSpPr/>
            <p:nvPr/>
          </p:nvCxnSpPr>
          <p:spPr>
            <a:xfrm rot="10800000">
              <a:off x="3960842" y="2525811"/>
              <a:ext cx="191551" cy="243947"/>
            </a:xfrm>
            <a:prstGeom prst="straightConnector1">
              <a:avLst/>
            </a:prstGeom>
            <a:noFill/>
            <a:ln w="28575" cap="flat" cmpd="sng">
              <a:solidFill>
                <a:srgbClr val="E2B7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432" name="Google Shape;432;p48"/>
            <p:cNvGrpSpPr/>
            <p:nvPr/>
          </p:nvGrpSpPr>
          <p:grpSpPr>
            <a:xfrm>
              <a:off x="2221416" y="1880071"/>
              <a:ext cx="912457" cy="912811"/>
              <a:chOff x="4247087" y="3488991"/>
              <a:chExt cx="647065" cy="647316"/>
            </a:xfrm>
          </p:grpSpPr>
          <p:sp>
            <p:nvSpPr>
              <p:cNvPr id="433" name="Google Shape;433;p48"/>
              <p:cNvSpPr/>
              <p:nvPr/>
            </p:nvSpPr>
            <p:spPr>
              <a:xfrm>
                <a:off x="4247087" y="3488991"/>
                <a:ext cx="647065" cy="647316"/>
              </a:xfrm>
              <a:prstGeom prst="ellipse">
                <a:avLst/>
              </a:prstGeom>
              <a:noFill/>
              <a:ln w="57150" cap="flat" cmpd="sng">
                <a:solidFill>
                  <a:srgbClr val="E2B7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34" name="Google Shape;434;p48"/>
              <p:cNvPicPr preferRelativeResize="0"/>
              <p:nvPr/>
            </p:nvPicPr>
            <p:blipFill rotWithShape="1">
              <a:blip r:embed="rId5">
                <a:alphaModFix/>
              </a:blip>
              <a:srcRect l="44388" t="40254" r="50618" b="52597"/>
              <a:stretch/>
            </p:blipFill>
            <p:spPr>
              <a:xfrm>
                <a:off x="4387583" y="3636309"/>
                <a:ext cx="396635" cy="35499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35" name="Google Shape;435;p48"/>
            <p:cNvSpPr/>
            <p:nvPr/>
          </p:nvSpPr>
          <p:spPr>
            <a:xfrm>
              <a:off x="3882637" y="2451814"/>
              <a:ext cx="156409" cy="156409"/>
            </a:xfrm>
            <a:prstGeom prst="ellipse">
              <a:avLst/>
            </a:prstGeom>
            <a:solidFill>
              <a:srgbClr val="E2B700"/>
            </a:solidFill>
            <a:ln w="12700" cap="flat" cmpd="sng">
              <a:solidFill>
                <a:srgbClr val="E2B7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36" name="Google Shape;436;p48"/>
            <p:cNvCxnSpPr>
              <a:stCxn id="433" idx="6"/>
              <a:endCxn id="435" idx="2"/>
            </p:cNvCxnSpPr>
            <p:nvPr/>
          </p:nvCxnSpPr>
          <p:spPr>
            <a:xfrm>
              <a:off x="3133873" y="2336477"/>
              <a:ext cx="748800" cy="193500"/>
            </a:xfrm>
            <a:prstGeom prst="straightConnector1">
              <a:avLst/>
            </a:prstGeom>
            <a:noFill/>
            <a:ln w="28575" cap="flat" cmpd="sng">
              <a:solidFill>
                <a:srgbClr val="E2B7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437" name="Google Shape;437;p48"/>
          <p:cNvSpPr/>
          <p:nvPr/>
        </p:nvSpPr>
        <p:spPr>
          <a:xfrm>
            <a:off x="1446176" y="3824246"/>
            <a:ext cx="2915631" cy="447555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s-MX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Accesibilidad y portabilidad de títulos con medios electrónicos.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38" name="Google Shape;438;p48"/>
          <p:cNvGrpSpPr/>
          <p:nvPr/>
        </p:nvGrpSpPr>
        <p:grpSpPr>
          <a:xfrm>
            <a:off x="7429483" y="2323668"/>
            <a:ext cx="2095448" cy="1410507"/>
            <a:chOff x="7654953" y="1792785"/>
            <a:chExt cx="2095448" cy="1410507"/>
          </a:xfrm>
        </p:grpSpPr>
        <p:grpSp>
          <p:nvGrpSpPr>
            <p:cNvPr id="439" name="Google Shape;439;p48"/>
            <p:cNvGrpSpPr/>
            <p:nvPr/>
          </p:nvGrpSpPr>
          <p:grpSpPr>
            <a:xfrm>
              <a:off x="8854183" y="1792785"/>
              <a:ext cx="896218" cy="896565"/>
              <a:chOff x="8057390" y="2065090"/>
              <a:chExt cx="896218" cy="896565"/>
            </a:xfrm>
          </p:grpSpPr>
          <p:sp>
            <p:nvSpPr>
              <p:cNvPr id="440" name="Google Shape;440;p48"/>
              <p:cNvSpPr/>
              <p:nvPr/>
            </p:nvSpPr>
            <p:spPr>
              <a:xfrm>
                <a:off x="8057390" y="2065090"/>
                <a:ext cx="896218" cy="896565"/>
              </a:xfrm>
              <a:prstGeom prst="ellipse">
                <a:avLst/>
              </a:prstGeom>
              <a:noFill/>
              <a:ln w="57150" cap="flat" cmpd="sng">
                <a:solidFill>
                  <a:srgbClr val="33993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41" name="Google Shape;441;p48" descr="Imagen relacionada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8206196" y="2177420"/>
                <a:ext cx="610293" cy="61052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442" name="Google Shape;442;p48"/>
            <p:cNvCxnSpPr>
              <a:endCxn id="443" idx="3"/>
            </p:cNvCxnSpPr>
            <p:nvPr/>
          </p:nvCxnSpPr>
          <p:spPr>
            <a:xfrm rot="10800000" flipH="1">
              <a:off x="7654953" y="2536092"/>
              <a:ext cx="435600" cy="667200"/>
            </a:xfrm>
            <a:prstGeom prst="straightConnector1">
              <a:avLst/>
            </a:prstGeom>
            <a:noFill/>
            <a:ln w="28575" cap="flat" cmpd="sng">
              <a:solidFill>
                <a:srgbClr val="33993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43" name="Google Shape;443;p48"/>
            <p:cNvSpPr/>
            <p:nvPr/>
          </p:nvSpPr>
          <p:spPr>
            <a:xfrm>
              <a:off x="8067648" y="2402589"/>
              <a:ext cx="156409" cy="156409"/>
            </a:xfrm>
            <a:prstGeom prst="ellipse">
              <a:avLst/>
            </a:prstGeom>
            <a:solidFill>
              <a:srgbClr val="339933"/>
            </a:solidFill>
            <a:ln w="12700" cap="flat" cmpd="sng">
              <a:solidFill>
                <a:srgbClr val="33993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44" name="Google Shape;444;p48"/>
            <p:cNvCxnSpPr>
              <a:stCxn id="443" idx="7"/>
              <a:endCxn id="440" idx="2"/>
            </p:cNvCxnSpPr>
            <p:nvPr/>
          </p:nvCxnSpPr>
          <p:spPr>
            <a:xfrm rot="10800000" flipH="1">
              <a:off x="8201151" y="2240995"/>
              <a:ext cx="653100" cy="184500"/>
            </a:xfrm>
            <a:prstGeom prst="straightConnector1">
              <a:avLst/>
            </a:prstGeom>
            <a:noFill/>
            <a:ln w="28575" cap="flat" cmpd="sng">
              <a:solidFill>
                <a:srgbClr val="33993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445" name="Google Shape;445;p48"/>
          <p:cNvGrpSpPr/>
          <p:nvPr/>
        </p:nvGrpSpPr>
        <p:grpSpPr>
          <a:xfrm>
            <a:off x="1210511" y="2204407"/>
            <a:ext cx="1570408" cy="1384995"/>
            <a:chOff x="1123172" y="1388386"/>
            <a:chExt cx="1570408" cy="1384995"/>
          </a:xfrm>
        </p:grpSpPr>
        <p:sp>
          <p:nvSpPr>
            <p:cNvPr id="446" name="Google Shape;446;p48"/>
            <p:cNvSpPr/>
            <p:nvPr/>
          </p:nvSpPr>
          <p:spPr>
            <a:xfrm>
              <a:off x="1255764" y="1388386"/>
              <a:ext cx="1437816" cy="13849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4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Hacer uso de herramientas tecnológicas a través de dispositivos móviles.</a:t>
              </a:r>
              <a:endParaRPr/>
            </a:p>
          </p:txBody>
        </p:sp>
        <p:sp>
          <p:nvSpPr>
            <p:cNvPr id="447" name="Google Shape;447;p48"/>
            <p:cNvSpPr/>
            <p:nvPr/>
          </p:nvSpPr>
          <p:spPr>
            <a:xfrm rot="1223056">
              <a:off x="1142920" y="1429847"/>
              <a:ext cx="163677" cy="142818"/>
            </a:xfrm>
            <a:prstGeom prst="homePlate">
              <a:avLst>
                <a:gd name="adj" fmla="val 50000"/>
              </a:avLst>
            </a:prstGeom>
            <a:solidFill>
              <a:srgbClr val="E2B700"/>
            </a:solidFill>
            <a:ln w="12700" cap="flat" cmpd="sng">
              <a:solidFill>
                <a:srgbClr val="E2B7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8" name="Google Shape;448;p48"/>
          <p:cNvGrpSpPr/>
          <p:nvPr/>
        </p:nvGrpSpPr>
        <p:grpSpPr>
          <a:xfrm>
            <a:off x="7946913" y="5065490"/>
            <a:ext cx="1753664" cy="1000353"/>
            <a:chOff x="8304213" y="4179062"/>
            <a:chExt cx="1753664" cy="1000353"/>
          </a:xfrm>
        </p:grpSpPr>
        <p:grpSp>
          <p:nvGrpSpPr>
            <p:cNvPr id="449" name="Google Shape;449;p48"/>
            <p:cNvGrpSpPr/>
            <p:nvPr/>
          </p:nvGrpSpPr>
          <p:grpSpPr>
            <a:xfrm>
              <a:off x="9060804" y="4181957"/>
              <a:ext cx="997073" cy="997458"/>
              <a:chOff x="9013588" y="3192827"/>
              <a:chExt cx="618509" cy="618748"/>
            </a:xfrm>
          </p:grpSpPr>
          <p:pic>
            <p:nvPicPr>
              <p:cNvPr id="450" name="Google Shape;450;p48" descr="Resultado de imagen para iconos de libros transparentes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9078457" y="3262733"/>
                <a:ext cx="470236" cy="47041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51" name="Google Shape;451;p48"/>
              <p:cNvSpPr/>
              <p:nvPr/>
            </p:nvSpPr>
            <p:spPr>
              <a:xfrm>
                <a:off x="9013588" y="3192827"/>
                <a:ext cx="618509" cy="618748"/>
              </a:xfrm>
              <a:prstGeom prst="ellipse">
                <a:avLst/>
              </a:prstGeom>
              <a:noFill/>
              <a:ln w="57150" cap="flat" cmpd="sng">
                <a:solidFill>
                  <a:srgbClr val="AC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452" name="Google Shape;452;p48"/>
            <p:cNvCxnSpPr/>
            <p:nvPr/>
          </p:nvCxnSpPr>
          <p:spPr>
            <a:xfrm rot="10800000" flipH="1">
              <a:off x="8304213" y="4305819"/>
              <a:ext cx="347243" cy="274380"/>
            </a:xfrm>
            <a:prstGeom prst="straightConnector1">
              <a:avLst/>
            </a:prstGeom>
            <a:noFill/>
            <a:ln w="28575" cap="flat" cmpd="sng">
              <a:solidFill>
                <a:srgbClr val="AC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53" name="Google Shape;453;p48"/>
            <p:cNvSpPr/>
            <p:nvPr/>
          </p:nvSpPr>
          <p:spPr>
            <a:xfrm>
              <a:off x="8627920" y="4179062"/>
              <a:ext cx="156409" cy="156409"/>
            </a:xfrm>
            <a:prstGeom prst="ellipse">
              <a:avLst/>
            </a:prstGeom>
            <a:solidFill>
              <a:srgbClr val="AC0000"/>
            </a:solidFill>
            <a:ln w="12700" cap="flat" cmpd="sng">
              <a:solidFill>
                <a:srgbClr val="AC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54" name="Google Shape;454;p48"/>
            <p:cNvCxnSpPr>
              <a:stCxn id="453" idx="6"/>
              <a:endCxn id="451" idx="1"/>
            </p:cNvCxnSpPr>
            <p:nvPr/>
          </p:nvCxnSpPr>
          <p:spPr>
            <a:xfrm>
              <a:off x="8784329" y="4257267"/>
              <a:ext cx="422400" cy="70800"/>
            </a:xfrm>
            <a:prstGeom prst="straightConnector1">
              <a:avLst/>
            </a:prstGeom>
            <a:noFill/>
            <a:ln w="28575" cap="flat" cmpd="sng">
              <a:solidFill>
                <a:srgbClr val="AC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455" name="Google Shape;455;p48"/>
          <p:cNvGrpSpPr/>
          <p:nvPr/>
        </p:nvGrpSpPr>
        <p:grpSpPr>
          <a:xfrm>
            <a:off x="1225525" y="4748540"/>
            <a:ext cx="1390169" cy="1229763"/>
            <a:chOff x="1003891" y="4152564"/>
            <a:chExt cx="1390169" cy="1229763"/>
          </a:xfrm>
        </p:grpSpPr>
        <p:sp>
          <p:nvSpPr>
            <p:cNvPr id="456" name="Google Shape;456;p48"/>
            <p:cNvSpPr/>
            <p:nvPr/>
          </p:nvSpPr>
          <p:spPr>
            <a:xfrm>
              <a:off x="1120153" y="4212776"/>
              <a:ext cx="1273907" cy="11695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4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Dirigido a alumnos y docentes del Sistema CONALEP. </a:t>
              </a:r>
              <a:endParaRPr/>
            </a:p>
          </p:txBody>
        </p:sp>
        <p:sp>
          <p:nvSpPr>
            <p:cNvPr id="457" name="Google Shape;457;p48"/>
            <p:cNvSpPr/>
            <p:nvPr/>
          </p:nvSpPr>
          <p:spPr>
            <a:xfrm rot="1223056">
              <a:off x="1023639" y="4176598"/>
              <a:ext cx="163677" cy="142818"/>
            </a:xfrm>
            <a:prstGeom prst="homePlate">
              <a:avLst>
                <a:gd name="adj" fmla="val 50000"/>
              </a:avLst>
            </a:prstGeom>
            <a:solidFill>
              <a:srgbClr val="1E4E79"/>
            </a:solidFill>
            <a:ln w="12700" cap="flat" cmpd="sng">
              <a:solidFill>
                <a:srgbClr val="1E4E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8" name="Google Shape;458;p48"/>
          <p:cNvGrpSpPr/>
          <p:nvPr/>
        </p:nvGrpSpPr>
        <p:grpSpPr>
          <a:xfrm>
            <a:off x="9379623" y="1891784"/>
            <a:ext cx="1684500" cy="1297009"/>
            <a:chOff x="9546843" y="1606383"/>
            <a:chExt cx="1684500" cy="1297009"/>
          </a:xfrm>
        </p:grpSpPr>
        <p:sp>
          <p:nvSpPr>
            <p:cNvPr id="459" name="Google Shape;459;p48"/>
            <p:cNvSpPr/>
            <p:nvPr/>
          </p:nvSpPr>
          <p:spPr>
            <a:xfrm>
              <a:off x="9546843" y="1733841"/>
              <a:ext cx="1584257" cy="11695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4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Núcleo de Formación del Componente Básico y Profesional</a:t>
              </a: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60" name="Google Shape;460;p48"/>
            <p:cNvSpPr/>
            <p:nvPr/>
          </p:nvSpPr>
          <p:spPr>
            <a:xfrm rot="8296016">
              <a:off x="11040898" y="1642740"/>
              <a:ext cx="163677" cy="142818"/>
            </a:xfrm>
            <a:prstGeom prst="homePlate">
              <a:avLst>
                <a:gd name="adj" fmla="val 50000"/>
              </a:avLst>
            </a:prstGeom>
            <a:solidFill>
              <a:srgbClr val="339933"/>
            </a:solidFill>
            <a:ln w="12700" cap="flat" cmpd="sng">
              <a:solidFill>
                <a:srgbClr val="33993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1" name="Google Shape;461;p48"/>
          <p:cNvGrpSpPr/>
          <p:nvPr/>
        </p:nvGrpSpPr>
        <p:grpSpPr>
          <a:xfrm>
            <a:off x="9202040" y="4641464"/>
            <a:ext cx="1931961" cy="1424378"/>
            <a:chOff x="9779182" y="4474379"/>
            <a:chExt cx="1931961" cy="1424378"/>
          </a:xfrm>
        </p:grpSpPr>
        <p:sp>
          <p:nvSpPr>
            <p:cNvPr id="462" name="Google Shape;462;p48"/>
            <p:cNvSpPr/>
            <p:nvPr/>
          </p:nvSpPr>
          <p:spPr>
            <a:xfrm>
              <a:off x="9779182" y="4513763"/>
              <a:ext cx="1719217" cy="13849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4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Ofrecer recursos bibliográficos digitales 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4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 Oferta Educativa vigente</a:t>
              </a:r>
              <a:endParaRPr/>
            </a:p>
          </p:txBody>
        </p:sp>
        <p:sp>
          <p:nvSpPr>
            <p:cNvPr id="463" name="Google Shape;463;p48"/>
            <p:cNvSpPr/>
            <p:nvPr/>
          </p:nvSpPr>
          <p:spPr>
            <a:xfrm rot="8386078">
              <a:off x="11520704" y="4510345"/>
              <a:ext cx="163677" cy="142818"/>
            </a:xfrm>
            <a:prstGeom prst="homePlate">
              <a:avLst>
                <a:gd name="adj" fmla="val 50000"/>
              </a:avLst>
            </a:prstGeom>
            <a:solidFill>
              <a:srgbClr val="AC0000"/>
            </a:solidFill>
            <a:ln w="12700" cap="flat" cmpd="sng">
              <a:solidFill>
                <a:srgbClr val="AC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4" name="Google Shape;464;p48"/>
          <p:cNvGrpSpPr/>
          <p:nvPr/>
        </p:nvGrpSpPr>
        <p:grpSpPr>
          <a:xfrm>
            <a:off x="5384663" y="1894026"/>
            <a:ext cx="1942091" cy="1400654"/>
            <a:chOff x="5311646" y="992304"/>
            <a:chExt cx="1942091" cy="1400654"/>
          </a:xfrm>
        </p:grpSpPr>
        <p:sp>
          <p:nvSpPr>
            <p:cNvPr id="465" name="Google Shape;465;p48"/>
            <p:cNvSpPr/>
            <p:nvPr/>
          </p:nvSpPr>
          <p:spPr>
            <a:xfrm>
              <a:off x="5311646" y="998179"/>
              <a:ext cx="1863956" cy="1394779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4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Participación de los 308 planteles del sistema CONALEP, 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4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12 no cuentan con biblioteca.</a:t>
              </a: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66" name="Google Shape;466;p48"/>
            <p:cNvSpPr/>
            <p:nvPr/>
          </p:nvSpPr>
          <p:spPr>
            <a:xfrm rot="7532700">
              <a:off x="7066220" y="1028997"/>
              <a:ext cx="163677" cy="142818"/>
            </a:xfrm>
            <a:prstGeom prst="homePlate">
              <a:avLst>
                <a:gd name="adj" fmla="val 50000"/>
              </a:avLst>
            </a:prstGeom>
            <a:solidFill>
              <a:srgbClr val="C55A11"/>
            </a:solidFill>
            <a:ln w="12700" cap="flat" cmpd="sng">
              <a:solidFill>
                <a:srgbClr val="C55A1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7" name="Google Shape;467;p48"/>
          <p:cNvGrpSpPr/>
          <p:nvPr/>
        </p:nvGrpSpPr>
        <p:grpSpPr>
          <a:xfrm>
            <a:off x="4531952" y="1919874"/>
            <a:ext cx="912457" cy="1387384"/>
            <a:chOff x="4464591" y="992304"/>
            <a:chExt cx="912457" cy="1387384"/>
          </a:xfrm>
        </p:grpSpPr>
        <p:grpSp>
          <p:nvGrpSpPr>
            <p:cNvPr id="468" name="Google Shape;468;p48"/>
            <p:cNvGrpSpPr/>
            <p:nvPr/>
          </p:nvGrpSpPr>
          <p:grpSpPr>
            <a:xfrm>
              <a:off x="4464591" y="992304"/>
              <a:ext cx="912457" cy="912811"/>
              <a:chOff x="4105120" y="891812"/>
              <a:chExt cx="912457" cy="912811"/>
            </a:xfrm>
          </p:grpSpPr>
          <p:sp>
            <p:nvSpPr>
              <p:cNvPr id="469" name="Google Shape;469;p48"/>
              <p:cNvSpPr/>
              <p:nvPr/>
            </p:nvSpPr>
            <p:spPr>
              <a:xfrm>
                <a:off x="4105120" y="891812"/>
                <a:ext cx="912457" cy="912811"/>
              </a:xfrm>
              <a:prstGeom prst="ellipse">
                <a:avLst/>
              </a:prstGeom>
              <a:noFill/>
              <a:ln w="57150" cap="flat" cmpd="sng">
                <a:solidFill>
                  <a:srgbClr val="C55A1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70" name="Google Shape;470;p48" descr="Resultado de imagen para mapa de la repÃºblica icono"/>
              <p:cNvPicPr preferRelativeResize="0"/>
              <p:nvPr/>
            </p:nvPicPr>
            <p:blipFill rotWithShape="1">
              <a:blip r:embed="rId8">
                <a:alphaModFix/>
              </a:blip>
              <a:srcRect l="23892" t="18064" r="24252" b="17495"/>
              <a:stretch/>
            </p:blipFill>
            <p:spPr>
              <a:xfrm>
                <a:off x="4244024" y="1144016"/>
                <a:ext cx="678716" cy="4428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471" name="Google Shape;471;p48"/>
            <p:cNvCxnSpPr/>
            <p:nvPr/>
          </p:nvCxnSpPr>
          <p:spPr>
            <a:xfrm>
              <a:off x="5037444" y="1863373"/>
              <a:ext cx="300826" cy="516315"/>
            </a:xfrm>
            <a:prstGeom prst="straightConnector1">
              <a:avLst/>
            </a:prstGeom>
            <a:noFill/>
            <a:ln w="28575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472" name="Google Shape;472;p4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807043" y="4146716"/>
            <a:ext cx="504291" cy="5042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9"/>
          <p:cNvSpPr txBox="1"/>
          <p:nvPr/>
        </p:nvSpPr>
        <p:spPr>
          <a:xfrm>
            <a:off x="836931" y="1096583"/>
            <a:ext cx="4784650" cy="475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000"/>
              <a:buFont typeface="Montserrat"/>
              <a:buNone/>
            </a:pPr>
            <a:r>
              <a:rPr lang="es-MX" sz="2000" b="1">
                <a:solidFill>
                  <a:srgbClr val="800000"/>
                </a:solidFill>
                <a:latin typeface="Montserrat"/>
                <a:ea typeface="Montserrat"/>
                <a:cs typeface="Montserrat"/>
                <a:sym typeface="Montserrat"/>
              </a:rPr>
              <a:t>AMBIENTES DE COLABORACIÓN</a:t>
            </a:r>
            <a:endParaRPr/>
          </a:p>
        </p:txBody>
      </p:sp>
      <p:grpSp>
        <p:nvGrpSpPr>
          <p:cNvPr id="478" name="Google Shape;478;p49"/>
          <p:cNvGrpSpPr/>
          <p:nvPr/>
        </p:nvGrpSpPr>
        <p:grpSpPr>
          <a:xfrm>
            <a:off x="274957" y="2222695"/>
            <a:ext cx="11595657" cy="3194125"/>
            <a:chOff x="-188424" y="2860004"/>
            <a:chExt cx="11595657" cy="3194125"/>
          </a:xfrm>
        </p:grpSpPr>
        <p:sp>
          <p:nvSpPr>
            <p:cNvPr id="479" name="Google Shape;479;p49"/>
            <p:cNvSpPr/>
            <p:nvPr/>
          </p:nvSpPr>
          <p:spPr>
            <a:xfrm>
              <a:off x="-188424" y="2860004"/>
              <a:ext cx="1123951" cy="3194125"/>
            </a:xfrm>
            <a:custGeom>
              <a:avLst/>
              <a:gdLst/>
              <a:ahLst/>
              <a:cxnLst/>
              <a:rect l="l" t="t" r="r" b="b"/>
              <a:pathLst>
                <a:path w="1123951" h="2424264" extrusionOk="0">
                  <a:moveTo>
                    <a:pt x="0" y="112395"/>
                  </a:moveTo>
                  <a:cubicBezTo>
                    <a:pt x="0" y="50321"/>
                    <a:pt x="50321" y="0"/>
                    <a:pt x="112395" y="0"/>
                  </a:cubicBezTo>
                  <a:lnTo>
                    <a:pt x="1011556" y="0"/>
                  </a:lnTo>
                  <a:cubicBezTo>
                    <a:pt x="1073630" y="0"/>
                    <a:pt x="1123951" y="50321"/>
                    <a:pt x="1123951" y="112395"/>
                  </a:cubicBezTo>
                  <a:lnTo>
                    <a:pt x="1123951" y="2311869"/>
                  </a:lnTo>
                  <a:cubicBezTo>
                    <a:pt x="1123951" y="2373943"/>
                    <a:pt x="1073630" y="2424264"/>
                    <a:pt x="1011556" y="2424264"/>
                  </a:cubicBezTo>
                  <a:lnTo>
                    <a:pt x="112395" y="2424264"/>
                  </a:lnTo>
                  <a:cubicBezTo>
                    <a:pt x="50321" y="2424264"/>
                    <a:pt x="0" y="2373943"/>
                    <a:pt x="0" y="2311869"/>
                  </a:cubicBezTo>
                  <a:lnTo>
                    <a:pt x="0" y="112395"/>
                  </a:lnTo>
                  <a:close/>
                </a:path>
              </a:pathLst>
            </a:cu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2450" tIns="1062150" rIns="92450" bIns="577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Plataforma Tecnológica</a:t>
              </a:r>
              <a:endParaRPr/>
            </a:p>
          </p:txBody>
        </p:sp>
        <p:sp>
          <p:nvSpPr>
            <p:cNvPr id="480" name="Google Shape;480;p49"/>
            <p:cNvSpPr/>
            <p:nvPr/>
          </p:nvSpPr>
          <p:spPr>
            <a:xfrm>
              <a:off x="-30089" y="3233956"/>
              <a:ext cx="807279" cy="807279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 l="-38998" r="-38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9"/>
            <p:cNvSpPr/>
            <p:nvPr/>
          </p:nvSpPr>
          <p:spPr>
            <a:xfrm>
              <a:off x="2151455" y="2860004"/>
              <a:ext cx="1123951" cy="3194125"/>
            </a:xfrm>
            <a:custGeom>
              <a:avLst/>
              <a:gdLst/>
              <a:ahLst/>
              <a:cxnLst/>
              <a:rect l="l" t="t" r="r" b="b"/>
              <a:pathLst>
                <a:path w="1123951" h="2424264" extrusionOk="0">
                  <a:moveTo>
                    <a:pt x="0" y="112395"/>
                  </a:moveTo>
                  <a:cubicBezTo>
                    <a:pt x="0" y="50321"/>
                    <a:pt x="50321" y="0"/>
                    <a:pt x="112395" y="0"/>
                  </a:cubicBezTo>
                  <a:lnTo>
                    <a:pt x="1011556" y="0"/>
                  </a:lnTo>
                  <a:cubicBezTo>
                    <a:pt x="1073630" y="0"/>
                    <a:pt x="1123951" y="50321"/>
                    <a:pt x="1123951" y="112395"/>
                  </a:cubicBezTo>
                  <a:lnTo>
                    <a:pt x="1123951" y="2311869"/>
                  </a:lnTo>
                  <a:cubicBezTo>
                    <a:pt x="1123951" y="2373943"/>
                    <a:pt x="1073630" y="2424264"/>
                    <a:pt x="1011556" y="2424264"/>
                  </a:cubicBezTo>
                  <a:lnTo>
                    <a:pt x="112395" y="2424264"/>
                  </a:lnTo>
                  <a:cubicBezTo>
                    <a:pt x="50321" y="2424264"/>
                    <a:pt x="0" y="2373943"/>
                    <a:pt x="0" y="2311869"/>
                  </a:cubicBezTo>
                  <a:lnTo>
                    <a:pt x="0" y="112395"/>
                  </a:lnTo>
                  <a:close/>
                </a:path>
              </a:pathLst>
            </a:custGeom>
            <a:solidFill>
              <a:srgbClr val="438FC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2450" tIns="1062150" rIns="92450" bIns="577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Asistentes Virtuales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455"/>
                </a:spcBef>
                <a:spcAft>
                  <a:spcPts val="0"/>
                </a:spcAft>
                <a:buNone/>
              </a:pPr>
              <a:endParaRPr sz="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245"/>
                </a:spcBef>
                <a:spcAft>
                  <a:spcPts val="0"/>
                </a:spcAft>
                <a:buNone/>
              </a:pPr>
              <a:r>
                <a:rPr lang="es-MX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Tutorías en Línea</a:t>
              </a:r>
              <a:endParaRPr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49"/>
            <p:cNvSpPr/>
            <p:nvPr/>
          </p:nvSpPr>
          <p:spPr>
            <a:xfrm>
              <a:off x="2295723" y="3213900"/>
              <a:ext cx="807279" cy="807279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 l="-17999" r="-17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9"/>
            <p:cNvSpPr/>
            <p:nvPr/>
          </p:nvSpPr>
          <p:spPr>
            <a:xfrm>
              <a:off x="3325179" y="2860004"/>
              <a:ext cx="1123951" cy="3194125"/>
            </a:xfrm>
            <a:custGeom>
              <a:avLst/>
              <a:gdLst/>
              <a:ahLst/>
              <a:cxnLst/>
              <a:rect l="l" t="t" r="r" b="b"/>
              <a:pathLst>
                <a:path w="1123951" h="2424264" extrusionOk="0">
                  <a:moveTo>
                    <a:pt x="0" y="112395"/>
                  </a:moveTo>
                  <a:cubicBezTo>
                    <a:pt x="0" y="50321"/>
                    <a:pt x="50321" y="0"/>
                    <a:pt x="112395" y="0"/>
                  </a:cubicBezTo>
                  <a:lnTo>
                    <a:pt x="1011556" y="0"/>
                  </a:lnTo>
                  <a:cubicBezTo>
                    <a:pt x="1073630" y="0"/>
                    <a:pt x="1123951" y="50321"/>
                    <a:pt x="1123951" y="112395"/>
                  </a:cubicBezTo>
                  <a:lnTo>
                    <a:pt x="1123951" y="2311869"/>
                  </a:lnTo>
                  <a:cubicBezTo>
                    <a:pt x="1123951" y="2373943"/>
                    <a:pt x="1073630" y="2424264"/>
                    <a:pt x="1011556" y="2424264"/>
                  </a:cubicBezTo>
                  <a:lnTo>
                    <a:pt x="112395" y="2424264"/>
                  </a:lnTo>
                  <a:cubicBezTo>
                    <a:pt x="50321" y="2424264"/>
                    <a:pt x="0" y="2373943"/>
                    <a:pt x="0" y="2311869"/>
                  </a:cubicBezTo>
                  <a:lnTo>
                    <a:pt x="0" y="112395"/>
                  </a:lnTo>
                  <a:close/>
                </a:path>
              </a:pathLst>
            </a:custGeom>
            <a:solidFill>
              <a:srgbClr val="43AEBD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2450" tIns="1062150" rIns="92450" bIns="577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Redes sociales colaborativas</a:t>
              </a:r>
              <a:endParaRPr/>
            </a:p>
          </p:txBody>
        </p:sp>
        <p:sp>
          <p:nvSpPr>
            <p:cNvPr id="484" name="Google Shape;484;p49"/>
            <p:cNvSpPr/>
            <p:nvPr/>
          </p:nvSpPr>
          <p:spPr>
            <a:xfrm>
              <a:off x="3523733" y="3213900"/>
              <a:ext cx="807279" cy="807279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 l="-31998" r="-31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9"/>
            <p:cNvSpPr/>
            <p:nvPr/>
          </p:nvSpPr>
          <p:spPr>
            <a:xfrm>
              <a:off x="4494932" y="2860004"/>
              <a:ext cx="1123951" cy="3194125"/>
            </a:xfrm>
            <a:custGeom>
              <a:avLst/>
              <a:gdLst/>
              <a:ahLst/>
              <a:cxnLst/>
              <a:rect l="l" t="t" r="r" b="b"/>
              <a:pathLst>
                <a:path w="1123951" h="2424264" extrusionOk="0">
                  <a:moveTo>
                    <a:pt x="0" y="112395"/>
                  </a:moveTo>
                  <a:cubicBezTo>
                    <a:pt x="0" y="50321"/>
                    <a:pt x="50321" y="0"/>
                    <a:pt x="112395" y="0"/>
                  </a:cubicBezTo>
                  <a:lnTo>
                    <a:pt x="1011556" y="0"/>
                  </a:lnTo>
                  <a:cubicBezTo>
                    <a:pt x="1073630" y="0"/>
                    <a:pt x="1123951" y="50321"/>
                    <a:pt x="1123951" y="112395"/>
                  </a:cubicBezTo>
                  <a:lnTo>
                    <a:pt x="1123951" y="2311869"/>
                  </a:lnTo>
                  <a:cubicBezTo>
                    <a:pt x="1123951" y="2373943"/>
                    <a:pt x="1073630" y="2424264"/>
                    <a:pt x="1011556" y="2424264"/>
                  </a:cubicBezTo>
                  <a:lnTo>
                    <a:pt x="112395" y="2424264"/>
                  </a:lnTo>
                  <a:cubicBezTo>
                    <a:pt x="50321" y="2424264"/>
                    <a:pt x="0" y="2373943"/>
                    <a:pt x="0" y="2311869"/>
                  </a:cubicBezTo>
                  <a:lnTo>
                    <a:pt x="0" y="112395"/>
                  </a:lnTo>
                  <a:close/>
                </a:path>
              </a:pathLst>
            </a:custGeom>
            <a:solidFill>
              <a:srgbClr val="42BBAC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2450" tIns="1062150" rIns="92450" bIns="577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Orientación Educativa y Vocacional</a:t>
              </a:r>
              <a:endParaRPr/>
            </a:p>
          </p:txBody>
        </p:sp>
        <p:sp>
          <p:nvSpPr>
            <p:cNvPr id="486" name="Google Shape;486;p49"/>
            <p:cNvSpPr/>
            <p:nvPr/>
          </p:nvSpPr>
          <p:spPr>
            <a:xfrm>
              <a:off x="4639199" y="3213900"/>
              <a:ext cx="807279" cy="807279"/>
            </a:xfrm>
            <a:prstGeom prst="ellipse">
              <a:avLst/>
            </a:prstGeom>
            <a:blipFill rotWithShape="1">
              <a:blip r:embed="rId6">
                <a:alphaModFix/>
              </a:blip>
              <a:stretch>
                <a:fillRect l="-89990" r="-8998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9"/>
            <p:cNvSpPr/>
            <p:nvPr/>
          </p:nvSpPr>
          <p:spPr>
            <a:xfrm>
              <a:off x="5652602" y="2860004"/>
              <a:ext cx="1123951" cy="3194125"/>
            </a:xfrm>
            <a:custGeom>
              <a:avLst/>
              <a:gdLst/>
              <a:ahLst/>
              <a:cxnLst/>
              <a:rect l="l" t="t" r="r" b="b"/>
              <a:pathLst>
                <a:path w="1123951" h="2424264" extrusionOk="0">
                  <a:moveTo>
                    <a:pt x="0" y="112395"/>
                  </a:moveTo>
                  <a:cubicBezTo>
                    <a:pt x="0" y="50321"/>
                    <a:pt x="50321" y="0"/>
                    <a:pt x="112395" y="0"/>
                  </a:cubicBezTo>
                  <a:lnTo>
                    <a:pt x="1011556" y="0"/>
                  </a:lnTo>
                  <a:cubicBezTo>
                    <a:pt x="1073630" y="0"/>
                    <a:pt x="1123951" y="50321"/>
                    <a:pt x="1123951" y="112395"/>
                  </a:cubicBezTo>
                  <a:lnTo>
                    <a:pt x="1123951" y="2311869"/>
                  </a:lnTo>
                  <a:cubicBezTo>
                    <a:pt x="1123951" y="2373943"/>
                    <a:pt x="1073630" y="2424264"/>
                    <a:pt x="1011556" y="2424264"/>
                  </a:cubicBezTo>
                  <a:lnTo>
                    <a:pt x="112395" y="2424264"/>
                  </a:lnTo>
                  <a:cubicBezTo>
                    <a:pt x="50321" y="2424264"/>
                    <a:pt x="0" y="2373943"/>
                    <a:pt x="0" y="2311869"/>
                  </a:cubicBezTo>
                  <a:lnTo>
                    <a:pt x="0" y="112395"/>
                  </a:lnTo>
                  <a:close/>
                </a:path>
              </a:pathLst>
            </a:custGeom>
            <a:solidFill>
              <a:srgbClr val="44B78C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2450" tIns="1062150" rIns="92450" bIns="577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Educación para la Salud</a:t>
              </a:r>
              <a:endParaRPr/>
            </a:p>
          </p:txBody>
        </p:sp>
        <p:sp>
          <p:nvSpPr>
            <p:cNvPr id="488" name="Google Shape;488;p49"/>
            <p:cNvSpPr/>
            <p:nvPr/>
          </p:nvSpPr>
          <p:spPr>
            <a:xfrm>
              <a:off x="5796870" y="3213900"/>
              <a:ext cx="807279" cy="807279"/>
            </a:xfrm>
            <a:prstGeom prst="ellipse">
              <a:avLst/>
            </a:prstGeom>
            <a:blipFill rotWithShape="1">
              <a:blip r:embed="rId7">
                <a:alphaModFix/>
              </a:blip>
              <a:stretch>
                <a:fillRect l="-20998" r="-20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9"/>
            <p:cNvSpPr/>
            <p:nvPr/>
          </p:nvSpPr>
          <p:spPr>
            <a:xfrm>
              <a:off x="6810272" y="2860004"/>
              <a:ext cx="1123951" cy="3194125"/>
            </a:xfrm>
            <a:custGeom>
              <a:avLst/>
              <a:gdLst/>
              <a:ahLst/>
              <a:cxnLst/>
              <a:rect l="l" t="t" r="r" b="b"/>
              <a:pathLst>
                <a:path w="1123951" h="2424264" extrusionOk="0">
                  <a:moveTo>
                    <a:pt x="0" y="112395"/>
                  </a:moveTo>
                  <a:cubicBezTo>
                    <a:pt x="0" y="50321"/>
                    <a:pt x="50321" y="0"/>
                    <a:pt x="112395" y="0"/>
                  </a:cubicBezTo>
                  <a:lnTo>
                    <a:pt x="1011556" y="0"/>
                  </a:lnTo>
                  <a:cubicBezTo>
                    <a:pt x="1073630" y="0"/>
                    <a:pt x="1123951" y="50321"/>
                    <a:pt x="1123951" y="112395"/>
                  </a:cubicBezTo>
                  <a:lnTo>
                    <a:pt x="1123951" y="2311869"/>
                  </a:lnTo>
                  <a:cubicBezTo>
                    <a:pt x="1123951" y="2373943"/>
                    <a:pt x="1073630" y="2424264"/>
                    <a:pt x="1011556" y="2424264"/>
                  </a:cubicBezTo>
                  <a:lnTo>
                    <a:pt x="112395" y="2424264"/>
                  </a:lnTo>
                  <a:cubicBezTo>
                    <a:pt x="50321" y="2424264"/>
                    <a:pt x="0" y="2373943"/>
                    <a:pt x="0" y="2311869"/>
                  </a:cubicBezTo>
                  <a:lnTo>
                    <a:pt x="0" y="112395"/>
                  </a:lnTo>
                  <a:close/>
                </a:path>
              </a:pathLst>
            </a:custGeom>
            <a:solidFill>
              <a:srgbClr val="44B56D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2450" tIns="1062150" rIns="92450" bIns="577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Prevención de conductas de riesgo</a:t>
              </a:r>
              <a:endParaRPr/>
            </a:p>
          </p:txBody>
        </p:sp>
        <p:sp>
          <p:nvSpPr>
            <p:cNvPr id="490" name="Google Shape;490;p49"/>
            <p:cNvSpPr/>
            <p:nvPr/>
          </p:nvSpPr>
          <p:spPr>
            <a:xfrm>
              <a:off x="6954540" y="3213900"/>
              <a:ext cx="807279" cy="807279"/>
            </a:xfrm>
            <a:prstGeom prst="ellipse">
              <a:avLst/>
            </a:prstGeom>
            <a:blipFill rotWithShape="1">
              <a:blip r:embed="rId8">
                <a:alphaModFix/>
              </a:blip>
              <a:stretch>
                <a:fillRect l="-7998" r="-7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9"/>
            <p:cNvSpPr/>
            <p:nvPr/>
          </p:nvSpPr>
          <p:spPr>
            <a:xfrm>
              <a:off x="7967942" y="2860004"/>
              <a:ext cx="1123951" cy="3194125"/>
            </a:xfrm>
            <a:custGeom>
              <a:avLst/>
              <a:gdLst/>
              <a:ahLst/>
              <a:cxnLst/>
              <a:rect l="l" t="t" r="r" b="b"/>
              <a:pathLst>
                <a:path w="1123951" h="2424264" extrusionOk="0">
                  <a:moveTo>
                    <a:pt x="0" y="112395"/>
                  </a:moveTo>
                  <a:cubicBezTo>
                    <a:pt x="0" y="50321"/>
                    <a:pt x="50321" y="0"/>
                    <a:pt x="112395" y="0"/>
                  </a:cubicBezTo>
                  <a:lnTo>
                    <a:pt x="1011556" y="0"/>
                  </a:lnTo>
                  <a:cubicBezTo>
                    <a:pt x="1073630" y="0"/>
                    <a:pt x="1123951" y="50321"/>
                    <a:pt x="1123951" y="112395"/>
                  </a:cubicBezTo>
                  <a:lnTo>
                    <a:pt x="1123951" y="2311869"/>
                  </a:lnTo>
                  <a:cubicBezTo>
                    <a:pt x="1123951" y="2373943"/>
                    <a:pt x="1073630" y="2424264"/>
                    <a:pt x="1011556" y="2424264"/>
                  </a:cubicBezTo>
                  <a:lnTo>
                    <a:pt x="112395" y="2424264"/>
                  </a:lnTo>
                  <a:cubicBezTo>
                    <a:pt x="50321" y="2424264"/>
                    <a:pt x="0" y="2373943"/>
                    <a:pt x="0" y="2311869"/>
                  </a:cubicBezTo>
                  <a:lnTo>
                    <a:pt x="0" y="112395"/>
                  </a:lnTo>
                  <a:close/>
                </a:path>
              </a:pathLst>
            </a:custGeom>
            <a:solidFill>
              <a:srgbClr val="45B15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2450" tIns="1062150" rIns="92450" bIns="577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Estudiantes Promotores de la Salud</a:t>
              </a:r>
              <a:endParaRPr/>
            </a:p>
          </p:txBody>
        </p:sp>
        <p:sp>
          <p:nvSpPr>
            <p:cNvPr id="492" name="Google Shape;492;p49"/>
            <p:cNvSpPr/>
            <p:nvPr/>
          </p:nvSpPr>
          <p:spPr>
            <a:xfrm>
              <a:off x="8112210" y="3213900"/>
              <a:ext cx="807279" cy="807279"/>
            </a:xfrm>
            <a:prstGeom prst="ellipse">
              <a:avLst/>
            </a:prstGeom>
            <a:blipFill rotWithShape="1">
              <a:blip r:embed="rId9">
                <a:alphaModFix/>
              </a:blip>
              <a:stretch>
                <a:fillRect l="-10999" r="-10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9"/>
            <p:cNvSpPr/>
            <p:nvPr/>
          </p:nvSpPr>
          <p:spPr>
            <a:xfrm>
              <a:off x="9125612" y="2860004"/>
              <a:ext cx="1123951" cy="3194125"/>
            </a:xfrm>
            <a:custGeom>
              <a:avLst/>
              <a:gdLst/>
              <a:ahLst/>
              <a:cxnLst/>
              <a:rect l="l" t="t" r="r" b="b"/>
              <a:pathLst>
                <a:path w="1123951" h="2424264" extrusionOk="0">
                  <a:moveTo>
                    <a:pt x="0" y="112395"/>
                  </a:moveTo>
                  <a:cubicBezTo>
                    <a:pt x="0" y="50321"/>
                    <a:pt x="50321" y="0"/>
                    <a:pt x="112395" y="0"/>
                  </a:cubicBezTo>
                  <a:lnTo>
                    <a:pt x="1011556" y="0"/>
                  </a:lnTo>
                  <a:cubicBezTo>
                    <a:pt x="1073630" y="0"/>
                    <a:pt x="1123951" y="50321"/>
                    <a:pt x="1123951" y="112395"/>
                  </a:cubicBezTo>
                  <a:lnTo>
                    <a:pt x="1123951" y="2311869"/>
                  </a:lnTo>
                  <a:cubicBezTo>
                    <a:pt x="1123951" y="2373943"/>
                    <a:pt x="1073630" y="2424264"/>
                    <a:pt x="1011556" y="2424264"/>
                  </a:cubicBezTo>
                  <a:lnTo>
                    <a:pt x="112395" y="2424264"/>
                  </a:lnTo>
                  <a:cubicBezTo>
                    <a:pt x="50321" y="2424264"/>
                    <a:pt x="0" y="2373943"/>
                    <a:pt x="0" y="2311869"/>
                  </a:cubicBezTo>
                  <a:lnTo>
                    <a:pt x="0" y="112395"/>
                  </a:lnTo>
                  <a:close/>
                </a:path>
              </a:pathLst>
            </a:custGeom>
            <a:solidFill>
              <a:srgbClr val="54AD4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2450" tIns="1062150" rIns="92450" bIns="577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Actividades Deportivas y Culturales</a:t>
              </a:r>
              <a:endParaRPr/>
            </a:p>
          </p:txBody>
        </p:sp>
        <p:sp>
          <p:nvSpPr>
            <p:cNvPr id="494" name="Google Shape;494;p49"/>
            <p:cNvSpPr/>
            <p:nvPr/>
          </p:nvSpPr>
          <p:spPr>
            <a:xfrm>
              <a:off x="9269880" y="3213900"/>
              <a:ext cx="807279" cy="807279"/>
            </a:xfrm>
            <a:prstGeom prst="ellipse">
              <a:avLst/>
            </a:prstGeom>
            <a:blipFill rotWithShape="1">
              <a:blip r:embed="rId10">
                <a:alphaModFix/>
              </a:blip>
              <a:stretch>
                <a:fillRect l="-72995" r="-72995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9"/>
            <p:cNvSpPr/>
            <p:nvPr/>
          </p:nvSpPr>
          <p:spPr>
            <a:xfrm>
              <a:off x="10283282" y="2860004"/>
              <a:ext cx="1123951" cy="3194125"/>
            </a:xfrm>
            <a:custGeom>
              <a:avLst/>
              <a:gdLst/>
              <a:ahLst/>
              <a:cxnLst/>
              <a:rect l="l" t="t" r="r" b="b"/>
              <a:pathLst>
                <a:path w="1123951" h="2424264" extrusionOk="0">
                  <a:moveTo>
                    <a:pt x="0" y="112395"/>
                  </a:moveTo>
                  <a:cubicBezTo>
                    <a:pt x="0" y="50321"/>
                    <a:pt x="50321" y="0"/>
                    <a:pt x="112395" y="0"/>
                  </a:cubicBezTo>
                  <a:lnTo>
                    <a:pt x="1011556" y="0"/>
                  </a:lnTo>
                  <a:cubicBezTo>
                    <a:pt x="1073630" y="0"/>
                    <a:pt x="1123951" y="50321"/>
                    <a:pt x="1123951" y="112395"/>
                  </a:cubicBezTo>
                  <a:lnTo>
                    <a:pt x="1123951" y="2311869"/>
                  </a:lnTo>
                  <a:cubicBezTo>
                    <a:pt x="1123951" y="2373943"/>
                    <a:pt x="1073630" y="2424264"/>
                    <a:pt x="1011556" y="2424264"/>
                  </a:cubicBezTo>
                  <a:lnTo>
                    <a:pt x="112395" y="2424264"/>
                  </a:lnTo>
                  <a:cubicBezTo>
                    <a:pt x="50321" y="2424264"/>
                    <a:pt x="0" y="2373943"/>
                    <a:pt x="0" y="2311869"/>
                  </a:cubicBezTo>
                  <a:lnTo>
                    <a:pt x="0" y="112395"/>
                  </a:lnTo>
                  <a:close/>
                </a:path>
              </a:pathLst>
            </a:custGeom>
            <a:solidFill>
              <a:srgbClr val="6FAA47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2450" tIns="1062150" rIns="92450" bIns="577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Seguimiento de Egresados</a:t>
              </a:r>
              <a:endParaRPr/>
            </a:p>
          </p:txBody>
        </p:sp>
        <p:sp>
          <p:nvSpPr>
            <p:cNvPr id="496" name="Google Shape;496;p49"/>
            <p:cNvSpPr/>
            <p:nvPr/>
          </p:nvSpPr>
          <p:spPr>
            <a:xfrm>
              <a:off x="10427550" y="3213900"/>
              <a:ext cx="807279" cy="807279"/>
            </a:xfrm>
            <a:prstGeom prst="ellipse">
              <a:avLst/>
            </a:prstGeom>
            <a:blipFill rotWithShape="1">
              <a:blip r:embed="rId11">
                <a:alphaModFix/>
              </a:blip>
              <a:stretch>
                <a:fillRect l="-2999" r="-2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7" name="Google Shape;497;p49"/>
          <p:cNvSpPr/>
          <p:nvPr/>
        </p:nvSpPr>
        <p:spPr>
          <a:xfrm>
            <a:off x="1441110" y="2222695"/>
            <a:ext cx="1123951" cy="3181800"/>
          </a:xfrm>
          <a:custGeom>
            <a:avLst/>
            <a:gdLst/>
            <a:ahLst/>
            <a:cxnLst/>
            <a:rect l="l" t="t" r="r" b="b"/>
            <a:pathLst>
              <a:path w="1123951" h="2424264" extrusionOk="0">
                <a:moveTo>
                  <a:pt x="0" y="112395"/>
                </a:moveTo>
                <a:cubicBezTo>
                  <a:pt x="0" y="50321"/>
                  <a:pt x="50321" y="0"/>
                  <a:pt x="112395" y="0"/>
                </a:cubicBezTo>
                <a:lnTo>
                  <a:pt x="1011556" y="0"/>
                </a:lnTo>
                <a:cubicBezTo>
                  <a:pt x="1073630" y="0"/>
                  <a:pt x="1123951" y="50321"/>
                  <a:pt x="1123951" y="112395"/>
                </a:cubicBezTo>
                <a:lnTo>
                  <a:pt x="1123951" y="2311869"/>
                </a:lnTo>
                <a:cubicBezTo>
                  <a:pt x="1123951" y="2373943"/>
                  <a:pt x="1073630" y="2424264"/>
                  <a:pt x="1011556" y="2424264"/>
                </a:cubicBezTo>
                <a:lnTo>
                  <a:pt x="112395" y="2424264"/>
                </a:lnTo>
                <a:cubicBezTo>
                  <a:pt x="50321" y="2424264"/>
                  <a:pt x="0" y="2373943"/>
                  <a:pt x="0" y="2311869"/>
                </a:cubicBezTo>
                <a:lnTo>
                  <a:pt x="0" y="112395"/>
                </a:lnTo>
                <a:close/>
              </a:path>
            </a:pathLst>
          </a:custGeom>
          <a:solidFill>
            <a:srgbClr val="4372C3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2450" tIns="1062150" rIns="92450" bIns="5773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None/>
            </a:pPr>
            <a:r>
              <a:rPr lang="es-MX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Perfil de Ingreso</a:t>
            </a:r>
            <a:endParaRPr/>
          </a:p>
        </p:txBody>
      </p:sp>
      <p:pic>
        <p:nvPicPr>
          <p:cNvPr id="498" name="Google Shape;498;p49"/>
          <p:cNvPicPr preferRelativeResize="0"/>
          <p:nvPr/>
        </p:nvPicPr>
        <p:blipFill rotWithShape="1">
          <a:blip r:embed="rId12">
            <a:alphaModFix/>
          </a:blip>
          <a:srcRect r="15828"/>
          <a:stretch/>
        </p:blipFill>
        <p:spPr>
          <a:xfrm>
            <a:off x="1607299" y="2552546"/>
            <a:ext cx="849200" cy="1279064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49"/>
          <p:cNvSpPr/>
          <p:nvPr/>
        </p:nvSpPr>
        <p:spPr>
          <a:xfrm>
            <a:off x="781672" y="5734346"/>
            <a:ext cx="10668621" cy="864334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Ambientes de Colaboración que promuevan la Educación Personalizada</a:t>
            </a:r>
            <a:endParaRPr sz="2000" b="1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;p4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MX" smtClean="0"/>
              <a:pPr/>
              <a:t>37</a:t>
            </a:fld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283388" cy="82833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473684" y="54407"/>
            <a:ext cx="255871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>
                <a:solidFill>
                  <a:srgbClr val="990033"/>
                </a:solidFill>
                <a:latin typeface="Montserrat SemiBold" panose="00000700000000000000" pitchFamily="2" charset="0"/>
              </a:rPr>
              <a:t>Estudio de Empleabilidad</a:t>
            </a:r>
          </a:p>
          <a:p>
            <a:r>
              <a:rPr lang="es-MX" sz="1200" dirty="0">
                <a:solidFill>
                  <a:srgbClr val="990033"/>
                </a:solidFill>
                <a:latin typeface="Montserrat SemiBold" panose="00000700000000000000" pitchFamily="2" charset="0"/>
              </a:rPr>
              <a:t>Dirección Corporativa de </a:t>
            </a:r>
          </a:p>
          <a:p>
            <a:r>
              <a:rPr lang="es-MX" sz="1200" dirty="0">
                <a:solidFill>
                  <a:srgbClr val="990033"/>
                </a:solidFill>
                <a:latin typeface="Montserrat SemiBold" panose="00000700000000000000" pitchFamily="2" charset="0"/>
              </a:rPr>
              <a:t>Tecnologías Aplicadas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11724552" y="93927"/>
            <a:ext cx="0" cy="685496"/>
          </a:xfrm>
          <a:prstGeom prst="line">
            <a:avLst/>
          </a:prstGeom>
          <a:ln w="28575">
            <a:solidFill>
              <a:srgbClr val="C8AD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87" y="61289"/>
            <a:ext cx="4792714" cy="74553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071"/>
            <a:ext cx="12192000" cy="6064929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8473684" y="54407"/>
            <a:ext cx="2878900" cy="67710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adroTexto 10"/>
          <p:cNvSpPr txBox="1"/>
          <p:nvPr/>
        </p:nvSpPr>
        <p:spPr>
          <a:xfrm>
            <a:off x="8561745" y="134925"/>
            <a:ext cx="2884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solidFill>
                  <a:srgbClr val="9D2449"/>
                </a:solidFill>
                <a:latin typeface="Montserrat" panose="02000505000000020004" pitchFamily="2" charset="0"/>
              </a:rPr>
              <a:t>La Nueva Escuela Técnica Mexicana (NET-M)</a:t>
            </a:r>
            <a:endParaRPr lang="en-US" sz="1400" dirty="0">
              <a:solidFill>
                <a:srgbClr val="9D2449"/>
              </a:solidFill>
              <a:latin typeface="Montserrat" panose="02000505000000020004" pitchFamily="2" charset="0"/>
            </a:endParaRPr>
          </a:p>
        </p:txBody>
      </p:sp>
      <p:sp>
        <p:nvSpPr>
          <p:cNvPr id="504" name="Google Shape;504;p50"/>
          <p:cNvSpPr txBox="1"/>
          <p:nvPr/>
        </p:nvSpPr>
        <p:spPr>
          <a:xfrm>
            <a:off x="609600" y="2068514"/>
            <a:ext cx="11360700" cy="52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v"/>
            </a:pPr>
            <a:endParaRPr sz="2800" b="1" dirty="0">
              <a:solidFill>
                <a:srgbClr val="8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6990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v"/>
            </a:pPr>
            <a:r>
              <a:rPr lang="es-MX" sz="2800" dirty="0">
                <a:latin typeface="Montserrat"/>
                <a:ea typeface="Montserrat"/>
                <a:cs typeface="Montserrat"/>
                <a:sym typeface="Montserrat"/>
              </a:rPr>
              <a:t>¿Tenemos condiciones para detonar esta transformación?</a:t>
            </a:r>
            <a:endParaRPr sz="2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69900" lvl="0" indent="-457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v"/>
            </a:pPr>
            <a:r>
              <a:rPr lang="es-MX" sz="2800" dirty="0">
                <a:latin typeface="Montserrat"/>
                <a:ea typeface="Montserrat"/>
                <a:cs typeface="Montserrat"/>
                <a:sym typeface="Montserrat"/>
              </a:rPr>
              <a:t>¿Podremos contar con el consenso de nuestras comunidades?</a:t>
            </a:r>
            <a:endParaRPr sz="2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69900" lvl="0" indent="-457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v"/>
            </a:pPr>
            <a:r>
              <a:rPr lang="es-MX" sz="2800" dirty="0">
                <a:latin typeface="Montserrat"/>
                <a:ea typeface="Montserrat"/>
                <a:cs typeface="Montserrat"/>
                <a:sym typeface="Montserrat"/>
              </a:rPr>
              <a:t>¿Qué acciones específicas debemos programar?</a:t>
            </a:r>
            <a:endParaRPr sz="2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69900" lvl="0" indent="-45720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v"/>
            </a:pPr>
            <a:r>
              <a:rPr lang="es-MX" sz="2800" dirty="0">
                <a:latin typeface="Montserrat"/>
                <a:ea typeface="Montserrat"/>
                <a:cs typeface="Montserrat"/>
                <a:sym typeface="Montserrat"/>
              </a:rPr>
              <a:t>¿Qué otros aspectos deberíamos incluir?</a:t>
            </a:r>
            <a:endParaRPr sz="2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56053" y="1112550"/>
            <a:ext cx="30364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s-MX" sz="2000" b="1" dirty="0">
                <a:solidFill>
                  <a:srgbClr val="800000"/>
                </a:solidFill>
                <a:latin typeface="Montserrat"/>
                <a:ea typeface="Montserrat"/>
                <a:cs typeface="Montserrat"/>
                <a:sym typeface="Montserrat"/>
              </a:rPr>
              <a:t>Reflexión Compartida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786" cy="6858000"/>
          </a:xfrm>
          <a:prstGeom prst="rect">
            <a:avLst/>
          </a:prstGeom>
        </p:spPr>
      </p:pic>
      <p:grpSp>
        <p:nvGrpSpPr>
          <p:cNvPr id="509" name="Google Shape;509;p51"/>
          <p:cNvGrpSpPr/>
          <p:nvPr/>
        </p:nvGrpSpPr>
        <p:grpSpPr>
          <a:xfrm>
            <a:off x="2923309" y="306276"/>
            <a:ext cx="6926724" cy="1449684"/>
            <a:chOff x="5755795" y="5439467"/>
            <a:chExt cx="6610244" cy="1463681"/>
          </a:xfrm>
        </p:grpSpPr>
        <p:pic>
          <p:nvPicPr>
            <p:cNvPr id="510" name="Google Shape;510;p5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48850" y="5493270"/>
              <a:ext cx="761976" cy="715689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pic>
          <p:nvPicPr>
            <p:cNvPr id="511" name="Google Shape;511;p5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353506" y="5489835"/>
              <a:ext cx="765537" cy="715689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pic>
          <p:nvPicPr>
            <p:cNvPr id="512" name="Google Shape;512;p5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672417" y="5439467"/>
              <a:ext cx="765537" cy="715689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pic>
          <p:nvPicPr>
            <p:cNvPr id="513" name="Google Shape;513;p5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806571" y="5489834"/>
              <a:ext cx="761976" cy="715688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sp>
          <p:nvSpPr>
            <p:cNvPr id="514" name="Google Shape;514;p51"/>
            <p:cNvSpPr txBox="1"/>
            <p:nvPr/>
          </p:nvSpPr>
          <p:spPr>
            <a:xfrm>
              <a:off x="5755795" y="6267655"/>
              <a:ext cx="1597936" cy="3488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100" b="1">
                  <a:solidFill>
                    <a:schemeClr val="bg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/CONALEP.Mex</a:t>
              </a: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515" name="Google Shape;515;p51"/>
            <p:cNvSpPr txBox="1"/>
            <p:nvPr/>
          </p:nvSpPr>
          <p:spPr>
            <a:xfrm>
              <a:off x="7486139" y="6267655"/>
              <a:ext cx="1688917" cy="5745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100" b="1">
                  <a:solidFill>
                    <a:schemeClr val="bg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@CONALEP_Mex</a:t>
              </a: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516" name="Google Shape;516;p51"/>
            <p:cNvSpPr txBox="1"/>
            <p:nvPr/>
          </p:nvSpPr>
          <p:spPr>
            <a:xfrm>
              <a:off x="9205919" y="6205521"/>
              <a:ext cx="1600652" cy="6976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400" b="1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conalepmexico</a:t>
              </a: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517" name="Google Shape;517;p51"/>
            <p:cNvSpPr txBox="1"/>
            <p:nvPr/>
          </p:nvSpPr>
          <p:spPr>
            <a:xfrm>
              <a:off x="10668058" y="6282868"/>
              <a:ext cx="1697981" cy="533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000" b="1">
                  <a:solidFill>
                    <a:schemeClr val="bg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CONALEP Nacional</a:t>
              </a:r>
              <a:endParaRPr>
                <a:solidFill>
                  <a:schemeClr val="bg1"/>
                </a:solidFill>
              </a:endParaRPr>
            </a:p>
          </p:txBody>
        </p:sp>
      </p:grpSp>
      <p:sp>
        <p:nvSpPr>
          <p:cNvPr id="14" name="Google Shape;518;p51"/>
          <p:cNvSpPr txBox="1"/>
          <p:nvPr/>
        </p:nvSpPr>
        <p:spPr>
          <a:xfrm>
            <a:off x="1011559" y="1683880"/>
            <a:ext cx="10102446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88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¡Muchas Gracias!</a:t>
            </a:r>
            <a:endParaRPr sz="8800" b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5FF1B2C3-E5A6-BE48-AC60-062BE6E1FE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556" y="3414018"/>
            <a:ext cx="3217901" cy="3217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/>
          <p:nvPr/>
        </p:nvSpPr>
        <p:spPr>
          <a:xfrm>
            <a:off x="168625" y="902850"/>
            <a:ext cx="85644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 dirty="0">
                <a:solidFill>
                  <a:srgbClr val="760016"/>
                </a:solidFill>
                <a:latin typeface="Montserrat"/>
                <a:ea typeface="Montserrat"/>
                <a:cs typeface="Montserrat"/>
                <a:sym typeface="Montserrat"/>
              </a:rPr>
              <a:t>THE FUTURE OF JOBS REPORT 2018, WORLD ECONOMIC FORUM</a:t>
            </a:r>
            <a:endParaRPr sz="1600" dirty="0"/>
          </a:p>
        </p:txBody>
      </p:sp>
      <p:sp>
        <p:nvSpPr>
          <p:cNvPr id="102" name="Google Shape;102;p17"/>
          <p:cNvSpPr txBox="1"/>
          <p:nvPr/>
        </p:nvSpPr>
        <p:spPr>
          <a:xfrm>
            <a:off x="680225" y="1428750"/>
            <a:ext cx="5120100" cy="4843500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9999" lvl="0" indent="-204299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❖"/>
            </a:pPr>
            <a:r>
              <a:rPr lang="es-MX" sz="1600" b="1" dirty="0">
                <a:solidFill>
                  <a:srgbClr val="006666"/>
                </a:solidFill>
                <a:latin typeface="Montserrat"/>
                <a:ea typeface="Montserrat"/>
                <a:cs typeface="Montserrat"/>
                <a:sym typeface="Montserrat"/>
              </a:rPr>
              <a:t>Cuarta Revolución Industrial:</a:t>
            </a:r>
            <a:endParaRPr sz="1600" b="1" dirty="0">
              <a:solidFill>
                <a:srgbClr val="00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40000" lvl="1" indent="-200025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➢"/>
            </a:pPr>
            <a:r>
              <a:rPr lang="es-MX" sz="1600" dirty="0">
                <a:latin typeface="Montserrat"/>
                <a:ea typeface="Montserrat"/>
                <a:cs typeface="Montserrat"/>
                <a:sym typeface="Montserrat"/>
              </a:rPr>
              <a:t>Tecnologías nuevas y emergentes para alcanzar niveles más altos de eficiencia de producción y consumo.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540000" lvl="1" indent="-200025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➢"/>
            </a:pPr>
            <a:r>
              <a:rPr lang="es-MX" sz="1600" dirty="0">
                <a:latin typeface="Montserrat"/>
                <a:ea typeface="Montserrat"/>
                <a:cs typeface="Montserrat"/>
                <a:sym typeface="Montserrat"/>
              </a:rPr>
              <a:t>Expansión a nuevos mercados y competencia en nuevos productos para obtener una base de consumidores global compuesta por nativos digitales.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269999" lvl="0" indent="-204299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❖"/>
            </a:pPr>
            <a:r>
              <a:rPr lang="es-MX" sz="1600" dirty="0">
                <a:latin typeface="Montserrat"/>
                <a:ea typeface="Montserrat"/>
                <a:cs typeface="Montserrat"/>
                <a:sym typeface="Montserrat"/>
              </a:rPr>
              <a:t>La ventana de oportunidad para la gestión proactiva de este cambio se está cerrando rápidamente y </a:t>
            </a:r>
            <a:r>
              <a:rPr lang="es-MX" sz="1600" b="1" dirty="0">
                <a:latin typeface="Montserrat"/>
                <a:ea typeface="Montserrat"/>
                <a:cs typeface="Montserrat"/>
                <a:sym typeface="Montserrat"/>
              </a:rPr>
              <a:t>las empresas, los gobiernos y los trabajadores deben planificar e implementar de manera proactiva una nueva visión para el mercado laboral mundial.</a:t>
            </a:r>
            <a:endParaRPr sz="16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" name="Google Shape;103;p17"/>
          <p:cNvSpPr txBox="1"/>
          <p:nvPr/>
        </p:nvSpPr>
        <p:spPr>
          <a:xfrm>
            <a:off x="6180475" y="1428750"/>
            <a:ext cx="5376600" cy="4843500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9999" lvl="0" indent="-178899" algn="just" rtl="0">
              <a:spcBef>
                <a:spcPts val="0"/>
              </a:spcBef>
              <a:spcAft>
                <a:spcPts val="0"/>
              </a:spcAft>
              <a:buClr>
                <a:srgbClr val="006666"/>
              </a:buClr>
              <a:buSzPts val="1400"/>
              <a:buFont typeface="Montserrat"/>
              <a:buChar char="❖"/>
            </a:pPr>
            <a:r>
              <a:rPr lang="es-MX" b="1" dirty="0">
                <a:solidFill>
                  <a:srgbClr val="006666"/>
                </a:solidFill>
                <a:latin typeface="Montserrat"/>
                <a:ea typeface="Montserrat"/>
                <a:cs typeface="Montserrat"/>
                <a:sym typeface="Montserrat"/>
              </a:rPr>
              <a:t>Cuatro impulsores del cambio </a:t>
            </a:r>
            <a:r>
              <a:rPr lang="es-MX" dirty="0">
                <a:solidFill>
                  <a:srgbClr val="006666"/>
                </a:solidFill>
                <a:latin typeface="Montserrat"/>
                <a:ea typeface="Montserrat"/>
                <a:cs typeface="Montserrat"/>
                <a:sym typeface="Montserrat"/>
              </a:rPr>
              <a:t>que afectarán el crecimiento de los negocios a partir del periodo 2018-2022:</a:t>
            </a:r>
            <a:endParaRPr dirty="0">
              <a:solidFill>
                <a:srgbClr val="00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40000" lvl="1" indent="-174625" algn="just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➢"/>
            </a:pPr>
            <a:r>
              <a:rPr lang="es-MX" b="1" dirty="0">
                <a:latin typeface="Montserrat"/>
                <a:ea typeface="Montserrat"/>
                <a:cs typeface="Montserrat"/>
                <a:sym typeface="Montserrat"/>
              </a:rPr>
              <a:t>Generalización del internet móvil de alta velocidad.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540000" lvl="1" indent="-174625" algn="just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➢"/>
            </a:pPr>
            <a:r>
              <a:rPr lang="es-MX" b="1" dirty="0">
                <a:latin typeface="Montserrat"/>
                <a:ea typeface="Montserrat"/>
                <a:cs typeface="Montserrat"/>
                <a:sym typeface="Montserrat"/>
              </a:rPr>
              <a:t>Inteligencia artificial.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540000" lvl="1" indent="-174625" algn="just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➢"/>
            </a:pPr>
            <a:r>
              <a:rPr lang="es-MX" b="1" dirty="0">
                <a:latin typeface="Montserrat"/>
                <a:ea typeface="Montserrat"/>
                <a:cs typeface="Montserrat"/>
                <a:sym typeface="Montserrat"/>
              </a:rPr>
              <a:t>Adopción generalizada de análisis de </a:t>
            </a:r>
            <a:r>
              <a:rPr lang="es-MX" b="1" dirty="0" err="1">
                <a:latin typeface="Montserrat"/>
                <a:ea typeface="Montserrat"/>
                <a:cs typeface="Montserrat"/>
                <a:sym typeface="Montserrat"/>
              </a:rPr>
              <a:t>big</a:t>
            </a:r>
            <a:r>
              <a:rPr lang="es-MX" b="1" dirty="0">
                <a:latin typeface="Montserrat"/>
                <a:ea typeface="Montserrat"/>
                <a:cs typeface="Montserrat"/>
                <a:sym typeface="Montserrat"/>
              </a:rPr>
              <a:t> data.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540000" lvl="1" indent="-174625" algn="just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➢"/>
            </a:pPr>
            <a:r>
              <a:rPr lang="es-MX" b="1" dirty="0">
                <a:latin typeface="Montserrat"/>
                <a:ea typeface="Montserrat"/>
                <a:cs typeface="Montserrat"/>
                <a:sym typeface="Montserrat"/>
              </a:rPr>
              <a:t>Tecnología de la nube.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269999" lvl="0" indent="-178899" algn="just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❖"/>
            </a:pPr>
            <a:r>
              <a:rPr lang="es-MX" dirty="0">
                <a:latin typeface="Montserrat"/>
                <a:ea typeface="Montserrat"/>
                <a:cs typeface="Montserrat"/>
                <a:sym typeface="Montserrat"/>
              </a:rPr>
              <a:t>Tendencias en la robotización.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269999" lvl="0" indent="-178899" algn="just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❖"/>
            </a:pPr>
            <a:r>
              <a:rPr lang="es-MX" dirty="0">
                <a:latin typeface="Montserrat"/>
                <a:ea typeface="Montserrat"/>
                <a:cs typeface="Montserrat"/>
                <a:sym typeface="Montserrat"/>
              </a:rPr>
              <a:t>Cambios en la geografía de la producción, la distribución y las cadenas de valor.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269999" lvl="0" indent="-178899" algn="just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❖"/>
            </a:pPr>
            <a:r>
              <a:rPr lang="es-MX" dirty="0">
                <a:latin typeface="Montserrat"/>
                <a:ea typeface="Montserrat"/>
                <a:cs typeface="Montserrat"/>
                <a:sym typeface="Montserrat"/>
              </a:rPr>
              <a:t>Cambio en los tipos de empleo.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269999" lvl="0" indent="-178899" algn="just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❖"/>
            </a:pPr>
            <a:r>
              <a:rPr lang="es-MX" dirty="0">
                <a:latin typeface="Montserrat"/>
                <a:ea typeface="Montserrat"/>
                <a:cs typeface="Montserrat"/>
                <a:sym typeface="Montserrat"/>
              </a:rPr>
              <a:t>Una nueva frontera hombre-máquina dentro de las tareas existentes.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269999" lvl="0" indent="-178899" algn="just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❖"/>
            </a:pPr>
            <a:r>
              <a:rPr lang="es-MX" b="1" dirty="0">
                <a:latin typeface="Montserrat"/>
                <a:ea typeface="Montserrat"/>
                <a:cs typeface="Montserrat"/>
                <a:sym typeface="Montserrat"/>
              </a:rPr>
              <a:t>Una perspectiva neta positiva para los empleos:</a:t>
            </a:r>
            <a:r>
              <a:rPr lang="es-MX" dirty="0">
                <a:latin typeface="Montserrat"/>
                <a:ea typeface="Montserrat"/>
                <a:cs typeface="Montserrat"/>
                <a:sym typeface="Montserrat"/>
              </a:rPr>
              <a:t> crecimiento de las profesiones emergentes.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269999" lvl="0" indent="-178899" algn="just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❖"/>
            </a:pPr>
            <a:r>
              <a:rPr lang="es-MX" b="1" dirty="0">
                <a:latin typeface="Montserrat"/>
                <a:ea typeface="Montserrat"/>
                <a:cs typeface="Montserrat"/>
                <a:sym typeface="Montserrat"/>
              </a:rPr>
              <a:t>Creciente inestabilidad de habilidades: </a:t>
            </a:r>
            <a:r>
              <a:rPr lang="es-MX" dirty="0">
                <a:latin typeface="Montserrat"/>
                <a:ea typeface="Montserrat"/>
                <a:cs typeface="Montserrat"/>
                <a:sym typeface="Montserrat"/>
              </a:rPr>
              <a:t>un cambio promedio del 42% en las habilidades de la fuerza laboral requeridas.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269999" lvl="0" indent="-178899" algn="just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❖"/>
            </a:pPr>
            <a:r>
              <a:rPr lang="es-MX" b="1" dirty="0">
                <a:latin typeface="Montserrat"/>
                <a:ea typeface="Montserrat"/>
                <a:cs typeface="Montserrat"/>
                <a:sym typeface="Montserrat"/>
              </a:rPr>
              <a:t>Un imperativo de volver a capacitar: </a:t>
            </a:r>
            <a:r>
              <a:rPr lang="es-MX" dirty="0">
                <a:latin typeface="Montserrat"/>
                <a:ea typeface="Montserrat"/>
                <a:cs typeface="Montserrat"/>
                <a:sym typeface="Montserrat"/>
              </a:rPr>
              <a:t>para el año 2022, el 54% de todos los empleados requerirá una mejora en las calificaciones y la capacitación.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4" name="Google Shape;104;p17"/>
          <p:cNvSpPr txBox="1"/>
          <p:nvPr/>
        </p:nvSpPr>
        <p:spPr>
          <a:xfrm>
            <a:off x="569725" y="6409350"/>
            <a:ext cx="29667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>
                <a:latin typeface="Calibri"/>
                <a:ea typeface="Calibri"/>
                <a:cs typeface="Calibri"/>
                <a:sym typeface="Calibri"/>
              </a:rPr>
              <a:t>Http://reports.weforum.org/future-of-jobs-2018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/>
          <p:nvPr/>
        </p:nvSpPr>
        <p:spPr>
          <a:xfrm>
            <a:off x="140282" y="906811"/>
            <a:ext cx="85644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 dirty="0">
                <a:solidFill>
                  <a:srgbClr val="760016"/>
                </a:solidFill>
                <a:latin typeface="Montserrat"/>
                <a:ea typeface="Montserrat"/>
                <a:cs typeface="Montserrat"/>
                <a:sym typeface="Montserrat"/>
              </a:rPr>
              <a:t>THE FUTURE OF JOBS REPORT 2018, WORLD ECONOMIC FORUM</a:t>
            </a:r>
            <a:endParaRPr sz="1600" dirty="0"/>
          </a:p>
        </p:txBody>
      </p:sp>
      <p:sp>
        <p:nvSpPr>
          <p:cNvPr id="110" name="Google Shape;110;p18"/>
          <p:cNvSpPr txBox="1"/>
          <p:nvPr/>
        </p:nvSpPr>
        <p:spPr>
          <a:xfrm>
            <a:off x="247350" y="1490011"/>
            <a:ext cx="11697300" cy="1671300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9999" lvl="0" indent="-196850" algn="just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❖"/>
            </a:pPr>
            <a:r>
              <a:rPr lang="es-MX" sz="1600">
                <a:latin typeface="Montserrat"/>
                <a:ea typeface="Montserrat"/>
                <a:cs typeface="Montserrat"/>
                <a:sym typeface="Montserrat"/>
              </a:rPr>
              <a:t>Las empresas desplegarán </a:t>
            </a:r>
            <a:r>
              <a:rPr lang="es-MX" sz="1600" b="1">
                <a:latin typeface="Montserrat"/>
                <a:ea typeface="Montserrat"/>
                <a:cs typeface="Montserrat"/>
                <a:sym typeface="Montserrat"/>
              </a:rPr>
              <a:t>tres estrategias </a:t>
            </a:r>
            <a:r>
              <a:rPr lang="es-MX" sz="1600">
                <a:latin typeface="Montserrat"/>
                <a:ea typeface="Montserrat"/>
                <a:cs typeface="Montserrat"/>
                <a:sym typeface="Montserrat"/>
              </a:rPr>
              <a:t>futuras para gestionar las brechas de habilidades ampliadas por la adopción de nuevas tecnologías: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198799" algn="just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AutoNum type="arabicPeriod"/>
            </a:pPr>
            <a:r>
              <a:rPr lang="es-MX" sz="1600" b="1">
                <a:latin typeface="Montserrat"/>
                <a:ea typeface="Montserrat"/>
                <a:cs typeface="Montserrat"/>
                <a:sym typeface="Montserrat"/>
              </a:rPr>
              <a:t>Contratación de personal permanente completamente nuevo </a:t>
            </a:r>
            <a:r>
              <a:rPr lang="es-MX" sz="1600">
                <a:latin typeface="Montserrat"/>
                <a:ea typeface="Montserrat"/>
                <a:cs typeface="Montserrat"/>
                <a:sym typeface="Montserrat"/>
              </a:rPr>
              <a:t>que ya posea habilidades relevantes para las nuevas tecnologías.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198799" algn="just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AutoNum type="arabicPeriod"/>
            </a:pPr>
            <a:r>
              <a:rPr lang="es-MX" sz="1600" b="1">
                <a:latin typeface="Montserrat"/>
                <a:ea typeface="Montserrat"/>
                <a:cs typeface="Montserrat"/>
                <a:sym typeface="Montserrat"/>
              </a:rPr>
              <a:t>Automatización</a:t>
            </a:r>
            <a:r>
              <a:rPr lang="es-MX" sz="1600">
                <a:latin typeface="Montserrat"/>
                <a:ea typeface="Montserrat"/>
                <a:cs typeface="Montserrat"/>
                <a:sym typeface="Montserrat"/>
              </a:rPr>
              <a:t> de las tareas de trabajo en cuestión.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198799" algn="just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AutoNum type="arabicPeriod"/>
            </a:pPr>
            <a:r>
              <a:rPr lang="es-MX" sz="1600" b="1">
                <a:latin typeface="Montserrat"/>
                <a:ea typeface="Montserrat"/>
                <a:cs typeface="Montserrat"/>
                <a:sym typeface="Montserrat"/>
              </a:rPr>
              <a:t>Volver a capacitar</a:t>
            </a:r>
            <a:r>
              <a:rPr lang="es-MX" sz="1600">
                <a:latin typeface="Montserrat"/>
                <a:ea typeface="Montserrat"/>
                <a:cs typeface="Montserrat"/>
                <a:sym typeface="Montserrat"/>
              </a:rPr>
              <a:t> a los empleados existentes.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1" name="Google Shape;111;p18"/>
          <p:cNvSpPr txBox="1"/>
          <p:nvPr/>
        </p:nvSpPr>
        <p:spPr>
          <a:xfrm>
            <a:off x="247350" y="3295544"/>
            <a:ext cx="11697300" cy="2440241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9999" lvl="0" indent="-196850" algn="just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❖"/>
            </a:pPr>
            <a:r>
              <a:rPr lang="es-MX" sz="1600" b="1" dirty="0">
                <a:latin typeface="Montserrat"/>
                <a:ea typeface="Montserrat"/>
                <a:cs typeface="Montserrat"/>
                <a:sym typeface="Montserrat"/>
              </a:rPr>
              <a:t>Demanda de nuevos roles </a:t>
            </a:r>
            <a:r>
              <a:rPr lang="es-MX" sz="1600" dirty="0">
                <a:latin typeface="Montserrat"/>
                <a:ea typeface="Montserrat"/>
                <a:cs typeface="Montserrat"/>
                <a:sym typeface="Montserrat"/>
              </a:rPr>
              <a:t>(oportunidades de empleo):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540000" lvl="1" indent="-196850" algn="just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➢"/>
            </a:pPr>
            <a:r>
              <a:rPr lang="es-MX" sz="1600" b="1" dirty="0">
                <a:latin typeface="Montserrat"/>
                <a:ea typeface="Montserrat"/>
                <a:cs typeface="Montserrat"/>
                <a:sym typeface="Montserrat"/>
              </a:rPr>
              <a:t>Basados en el uso de la tecnología: </a:t>
            </a:r>
            <a:r>
              <a:rPr lang="es-MX" sz="1600" dirty="0">
                <a:latin typeface="Montserrat"/>
                <a:ea typeface="Montserrat"/>
                <a:cs typeface="Montserrat"/>
                <a:sym typeface="Montserrat"/>
              </a:rPr>
              <a:t>analistas de datos y científicos; desarrolladores de software y aplicaciones; especialistas en comercio electrónico y redes sociales.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540000" lvl="1" indent="-196850" algn="just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➢"/>
            </a:pPr>
            <a:r>
              <a:rPr lang="es-MX" sz="1600" b="1" dirty="0">
                <a:latin typeface="Montserrat"/>
                <a:ea typeface="Montserrat"/>
                <a:cs typeface="Montserrat"/>
                <a:sym typeface="Montserrat"/>
              </a:rPr>
              <a:t>Que aprovechan las habilidades “humanas” distintivas: </a:t>
            </a:r>
            <a:r>
              <a:rPr lang="es-MX" sz="1600" dirty="0">
                <a:latin typeface="Montserrat"/>
                <a:ea typeface="Montserrat"/>
                <a:cs typeface="Montserrat"/>
                <a:sym typeface="Montserrat"/>
              </a:rPr>
              <a:t>servicio al cliente; ventas y mercadotecnia; capacitación y desarrollo; personas y cultura, desarrollo organizacional; gerentes de innovación; especialistas en inteligencia artificial y aprendizaje automático; especialistas en Big Data; expertos en automatización de procesos; analistas de seguridad de la información; experiencia del usuario y experiencia humana; diseñadores de interacción de máquinas; ingenieros de robótica y especialistas en </a:t>
            </a:r>
            <a:r>
              <a:rPr lang="es-MX" sz="1600" i="1" dirty="0" err="1">
                <a:latin typeface="Montserrat"/>
                <a:ea typeface="Montserrat"/>
                <a:cs typeface="Montserrat"/>
                <a:sym typeface="Montserrat"/>
              </a:rPr>
              <a:t>blockchain</a:t>
            </a:r>
            <a:r>
              <a:rPr lang="es-MX" sz="1600" i="1" dirty="0"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600" i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2" name="Google Shape;112;p18"/>
          <p:cNvSpPr txBox="1"/>
          <p:nvPr/>
        </p:nvSpPr>
        <p:spPr>
          <a:xfrm>
            <a:off x="263200" y="5895880"/>
            <a:ext cx="11697300" cy="5934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Entre la mitad y dos tercios de las empresas recurrirán a contratistas externos, personal temporal y trabajadores independientes para abordar sus brechas de habilidades.</a:t>
            </a:r>
            <a:endParaRPr sz="1600" b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3" name="Google Shape;113;p18"/>
          <p:cNvSpPr txBox="1"/>
          <p:nvPr/>
        </p:nvSpPr>
        <p:spPr>
          <a:xfrm>
            <a:off x="263200" y="6489280"/>
            <a:ext cx="29667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>
                <a:latin typeface="Calibri"/>
                <a:ea typeface="Calibri"/>
                <a:cs typeface="Calibri"/>
                <a:sym typeface="Calibri"/>
              </a:rPr>
              <a:t>Http://reports.weforum.org/future-of-jobs-2018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/>
          <p:nvPr/>
        </p:nvSpPr>
        <p:spPr>
          <a:xfrm>
            <a:off x="247350" y="1647850"/>
            <a:ext cx="11697300" cy="2173875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9999" lvl="0" indent="-196850" algn="just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❖"/>
            </a:pPr>
            <a:r>
              <a:rPr lang="es-MX" sz="1600" b="1" dirty="0">
                <a:latin typeface="Montserrat"/>
                <a:ea typeface="Montserrat"/>
                <a:cs typeface="Montserrat"/>
                <a:sym typeface="Montserrat"/>
              </a:rPr>
              <a:t>En agosto de 2017 el IMCO publicó el documento “Compara Carreras 2007” en el que, entre aspectos señala: </a:t>
            </a:r>
            <a:endParaRPr sz="16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540000" lvl="1" indent="-196850" algn="just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➢"/>
            </a:pPr>
            <a:r>
              <a:rPr lang="es-MX" sz="1600" dirty="0">
                <a:latin typeface="Montserrat"/>
                <a:ea typeface="Montserrat"/>
                <a:cs typeface="Montserrat"/>
                <a:sym typeface="Montserrat"/>
              </a:rPr>
              <a:t>De 2015 a 2016, la cantidad de </a:t>
            </a:r>
            <a:r>
              <a:rPr lang="es-MX" sz="1600" b="1" dirty="0">
                <a:latin typeface="Montserrat"/>
                <a:ea typeface="Montserrat"/>
                <a:cs typeface="Montserrat"/>
                <a:sym typeface="Montserrat"/>
              </a:rPr>
              <a:t>empleadores en México que capacitaron continuamente a sus empleados para cubrir vacantes creció </a:t>
            </a:r>
            <a:r>
              <a:rPr lang="es-MX" sz="1600" dirty="0">
                <a:latin typeface="Montserrat"/>
                <a:ea typeface="Montserrat"/>
                <a:cs typeface="Montserrat"/>
                <a:sym typeface="Montserrat"/>
              </a:rPr>
              <a:t>de 20% a 60%.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540000" lvl="1" indent="-196850" algn="just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➢"/>
            </a:pPr>
            <a:r>
              <a:rPr lang="es-MX" sz="1600" b="1" dirty="0">
                <a:latin typeface="Montserrat"/>
                <a:ea typeface="Montserrat"/>
                <a:cs typeface="Montserrat"/>
                <a:sym typeface="Montserrat"/>
              </a:rPr>
              <a:t>65% de los empleos que tendrán los jóvenes que hoy empiezan la EMS y ES aún no existen.</a:t>
            </a:r>
            <a:endParaRPr sz="16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540000" lvl="1" indent="-196850" algn="just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➢"/>
            </a:pPr>
            <a:r>
              <a:rPr lang="es-MX" sz="1600" b="1" dirty="0">
                <a:latin typeface="Montserrat"/>
                <a:ea typeface="Montserrat"/>
                <a:cs typeface="Montserrat"/>
                <a:sym typeface="Montserrat"/>
              </a:rPr>
              <a:t>De los 10 puestos más difíciles de cubrir en México, 7 se ofertan en la educación técnica, </a:t>
            </a:r>
            <a:r>
              <a:rPr lang="es-MX" sz="1600" dirty="0">
                <a:latin typeface="Montserrat"/>
                <a:ea typeface="Montserrat"/>
                <a:cs typeface="Montserrat"/>
                <a:sym typeface="Montserrat"/>
              </a:rPr>
              <a:t>una oportunidad para enfrentar la demanda de capital humano especializado.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540000" lvl="1" indent="-196850" algn="just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➢"/>
            </a:pPr>
            <a:r>
              <a:rPr lang="es-MX" sz="1600" dirty="0">
                <a:latin typeface="Montserrat"/>
                <a:ea typeface="Montserrat"/>
                <a:cs typeface="Montserrat"/>
                <a:sym typeface="Montserrat"/>
              </a:rPr>
              <a:t>Carreras técnicas mejor pagadas, como construcción e ingeniería civil y servicios de transporte, ganan en promedio más que las universitarias peor pagadas.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9" name="Google Shape;119;p19"/>
          <p:cNvSpPr txBox="1"/>
          <p:nvPr/>
        </p:nvSpPr>
        <p:spPr>
          <a:xfrm>
            <a:off x="247350" y="996325"/>
            <a:ext cx="7871414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 dirty="0">
                <a:solidFill>
                  <a:srgbClr val="760016"/>
                </a:solidFill>
                <a:latin typeface="Montserrat"/>
                <a:ea typeface="Montserrat"/>
                <a:cs typeface="Montserrat"/>
                <a:sym typeface="Montserrat"/>
              </a:rPr>
              <a:t>INSTITUTO MEXICANO PARA LA COMPETITIVIDAD A.C.  </a:t>
            </a:r>
            <a:endParaRPr sz="1600" dirty="0"/>
          </a:p>
        </p:txBody>
      </p:sp>
      <p:sp>
        <p:nvSpPr>
          <p:cNvPr id="120" name="Google Shape;120;p19"/>
          <p:cNvSpPr txBox="1"/>
          <p:nvPr/>
        </p:nvSpPr>
        <p:spPr>
          <a:xfrm>
            <a:off x="895350" y="4792275"/>
            <a:ext cx="2324100" cy="1181100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latin typeface="Montserrat"/>
                <a:ea typeface="Montserrat"/>
                <a:cs typeface="Montserrat"/>
                <a:sym typeface="Montserrat"/>
              </a:rPr>
              <a:t>Las competencias valoradas por el mercado están cambiando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1" name="Google Shape;12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1850" y="3992100"/>
            <a:ext cx="8096251" cy="271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9"/>
          <p:cNvSpPr txBox="1"/>
          <p:nvPr/>
        </p:nvSpPr>
        <p:spPr>
          <a:xfrm>
            <a:off x="10182301" y="6600875"/>
            <a:ext cx="2571600" cy="2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>
                <a:latin typeface="Calibri"/>
                <a:ea typeface="Calibri"/>
                <a:cs typeface="Calibri"/>
                <a:sym typeface="Calibri"/>
              </a:rPr>
              <a:t>https://imco.org.mx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7927" y="1528627"/>
            <a:ext cx="7036378" cy="4872172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0"/>
          <p:cNvSpPr txBox="1"/>
          <p:nvPr/>
        </p:nvSpPr>
        <p:spPr>
          <a:xfrm>
            <a:off x="309400" y="2131690"/>
            <a:ext cx="3084964" cy="426910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s-MX" sz="1600" dirty="0">
                <a:latin typeface="Montserrat"/>
                <a:ea typeface="Montserrat"/>
                <a:cs typeface="Montserrat"/>
                <a:sym typeface="Montserrat"/>
              </a:rPr>
              <a:t>En 2017 se publicó el informe “Diagnóstico de la OCDE sobre la estrategia de competencias, destrezas y habilidades de México”, en el que señaló los ocho desafíos fundamentales que se enfrentarán en materia de competencias.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9" name="Google Shape;129;p20"/>
          <p:cNvSpPr txBox="1"/>
          <p:nvPr/>
        </p:nvSpPr>
        <p:spPr>
          <a:xfrm>
            <a:off x="309400" y="1139827"/>
            <a:ext cx="9495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 dirty="0">
                <a:solidFill>
                  <a:srgbClr val="760016"/>
                </a:solidFill>
                <a:latin typeface="Montserrat"/>
                <a:ea typeface="Montserrat"/>
                <a:cs typeface="Montserrat"/>
                <a:sym typeface="Montserrat"/>
              </a:rPr>
              <a:t>OCDE</a:t>
            </a:r>
            <a:endParaRPr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/>
          <p:nvPr/>
        </p:nvSpPr>
        <p:spPr>
          <a:xfrm>
            <a:off x="249248" y="1063506"/>
            <a:ext cx="11211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>
                <a:solidFill>
                  <a:srgbClr val="760016"/>
                </a:solidFill>
                <a:latin typeface="Montserrat"/>
                <a:ea typeface="Montserrat"/>
                <a:cs typeface="Montserrat"/>
                <a:sym typeface="Montserrat"/>
              </a:rPr>
              <a:t>OCDE  </a:t>
            </a:r>
            <a:endParaRPr sz="1600"/>
          </a:p>
        </p:txBody>
      </p:sp>
      <p:sp>
        <p:nvSpPr>
          <p:cNvPr id="135" name="Google Shape;135;p21"/>
          <p:cNvSpPr txBox="1"/>
          <p:nvPr/>
        </p:nvSpPr>
        <p:spPr>
          <a:xfrm>
            <a:off x="465859" y="1474503"/>
            <a:ext cx="11010900" cy="7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s-MX" sz="1600" dirty="0">
                <a:latin typeface="Montserrat"/>
                <a:ea typeface="Montserrat"/>
                <a:cs typeface="Montserrat"/>
                <a:sym typeface="Montserrat"/>
              </a:rPr>
              <a:t>Y, en mayo de 2019 en el informe “Estrategia de competencias 2019 de la OCDE: México”, se señaló algunas recomendaciones para mejorar el desempeño del sistema de competencias.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798" y="2456350"/>
            <a:ext cx="10537940" cy="440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ángulo 36"/>
          <p:cNvSpPr/>
          <p:nvPr/>
        </p:nvSpPr>
        <p:spPr>
          <a:xfrm>
            <a:off x="7549855" y="4959928"/>
            <a:ext cx="4531309" cy="180603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ángulo 35"/>
          <p:cNvSpPr/>
          <p:nvPr/>
        </p:nvSpPr>
        <p:spPr>
          <a:xfrm>
            <a:off x="4807529" y="4973783"/>
            <a:ext cx="2382980" cy="17506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ángulo 34"/>
          <p:cNvSpPr/>
          <p:nvPr/>
        </p:nvSpPr>
        <p:spPr>
          <a:xfrm>
            <a:off x="6082145" y="1405763"/>
            <a:ext cx="4779820" cy="304847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ángulo 27"/>
          <p:cNvSpPr/>
          <p:nvPr/>
        </p:nvSpPr>
        <p:spPr>
          <a:xfrm>
            <a:off x="0" y="3658569"/>
            <a:ext cx="4544291" cy="1873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Google Shape;141;p22"/>
          <p:cNvSpPr txBox="1"/>
          <p:nvPr/>
        </p:nvSpPr>
        <p:spPr>
          <a:xfrm>
            <a:off x="362936" y="3757914"/>
            <a:ext cx="4301803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 b="1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¿</a:t>
            </a:r>
            <a:r>
              <a:rPr lang="es-MX" sz="32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Qué sabemos del cambio educativo</a:t>
            </a:r>
            <a:r>
              <a:rPr lang="es-MX" sz="3200" b="1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16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Image result for cambio educativo conal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495" y="5023631"/>
            <a:ext cx="2196623" cy="1645348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ambio educativo conale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593" y="1495817"/>
            <a:ext cx="4539547" cy="284065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cambio educativo conale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574" y="5051341"/>
            <a:ext cx="4303908" cy="1645348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3437</Words>
  <Application>Microsoft Office PowerPoint</Application>
  <PresentationFormat>Panorámica</PresentationFormat>
  <Paragraphs>338</Paragraphs>
  <Slides>38</Slides>
  <Notes>38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7" baseType="lpstr">
      <vt:lpstr>Calibri</vt:lpstr>
      <vt:lpstr>Noto Sans Symbols</vt:lpstr>
      <vt:lpstr>Arial</vt:lpstr>
      <vt:lpstr>Wingdings</vt:lpstr>
      <vt:lpstr>Montserrat SemiBold</vt:lpstr>
      <vt:lpstr>Helvetica Neue</vt:lpstr>
      <vt:lpstr>Montserrat</vt:lpstr>
      <vt:lpstr>Trebuchet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Lolis</dc:creator>
  <cp:lastModifiedBy>Usuario de Windows</cp:lastModifiedBy>
  <cp:revision>30</cp:revision>
  <dcterms:modified xsi:type="dcterms:W3CDTF">2020-03-12T16:20:57Z</dcterms:modified>
</cp:coreProperties>
</file>